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tiff" ContentType="image/tiff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85" r:id="rId3"/>
    <p:sldId id="369" r:id="rId4"/>
    <p:sldId id="256" r:id="rId5"/>
    <p:sldId id="371" r:id="rId6"/>
    <p:sldId id="372" r:id="rId7"/>
    <p:sldId id="373" r:id="rId8"/>
    <p:sldId id="375" r:id="rId9"/>
    <p:sldId id="377" r:id="rId10"/>
    <p:sldId id="376" r:id="rId11"/>
    <p:sldId id="378" r:id="rId12"/>
    <p:sldId id="379" r:id="rId13"/>
    <p:sldId id="382" r:id="rId14"/>
    <p:sldId id="258" r:id="rId15"/>
    <p:sldId id="259" r:id="rId16"/>
    <p:sldId id="383" r:id="rId17"/>
    <p:sldId id="260" r:id="rId18"/>
    <p:sldId id="261" r:id="rId19"/>
    <p:sldId id="262" r:id="rId20"/>
    <p:sldId id="263" r:id="rId21"/>
    <p:sldId id="265" r:id="rId22"/>
    <p:sldId id="266" r:id="rId23"/>
    <p:sldId id="267" r:id="rId24"/>
    <p:sldId id="268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384" r:id="rId35"/>
    <p:sldId id="282" r:id="rId36"/>
    <p:sldId id="283" r:id="rId37"/>
    <p:sldId id="284" r:id="rId38"/>
    <p:sldId id="285" r:id="rId39"/>
    <p:sldId id="286" r:id="rId40"/>
    <p:sldId id="288" r:id="rId41"/>
    <p:sldId id="289" r:id="rId42"/>
    <p:sldId id="365" r:id="rId43"/>
    <p:sldId id="366" r:id="rId44"/>
    <p:sldId id="367" r:id="rId45"/>
    <p:sldId id="368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30" r:id="rId84"/>
    <p:sldId id="343" r:id="rId85"/>
    <p:sldId id="344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5" r:id="rId95"/>
    <p:sldId id="356" r:id="rId96"/>
    <p:sldId id="361" r:id="rId97"/>
    <p:sldId id="362" r:id="rId98"/>
  </p:sldIdLst>
  <p:sldSz cx="9144000" cy="6858000" type="screen4x3"/>
  <p:notesSz cx="7102475" cy="10234613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คลิกเพื่อแก้ไขลักษณะชื่อเรื่องรองต้นแบบ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09/05/61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09/05/61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09/05/61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09/05/61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09/05/61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09/05/61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ยึด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ยึดเนื้อหา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ยึด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09/05/61</a:t>
            </a:fld>
            <a:endParaRPr lang="th-TH"/>
          </a:p>
        </p:txBody>
      </p:sp>
      <p:sp>
        <p:nvSpPr>
          <p:cNvPr id="8" name="ตัวยึด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ยึด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09/05/61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09/05/61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09/05/61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09/05/61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F293D-20BF-487A-BFA7-792ABC73B8A5}" type="datetimeFigureOut">
              <a:rPr lang="th-TH" smtClean="0"/>
              <a:pPr/>
              <a:t>09/05/61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46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61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64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71.tiff"/><Relationship Id="rId4" Type="http://schemas.openxmlformats.org/officeDocument/2006/relationships/image" Target="../media/image70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75.tiff"/><Relationship Id="rId4" Type="http://schemas.openxmlformats.org/officeDocument/2006/relationships/image" Target="../media/image74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78.tif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88.tiff"/><Relationship Id="rId4" Type="http://schemas.openxmlformats.org/officeDocument/2006/relationships/image" Target="../media/image87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95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iff"/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iff"/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.tiff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.tiff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13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60648"/>
            <a:ext cx="7560840" cy="5544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NodeWiFi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BOM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nodewifi-bo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231" y="1412776"/>
            <a:ext cx="8739257" cy="3888432"/>
          </a:xfrm>
          <a:prstGeom prst="rect">
            <a:avLst/>
          </a:prstGeom>
        </p:spPr>
      </p:pic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outpu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1124744"/>
            <a:ext cx="6696744" cy="5387193"/>
          </a:xfrm>
          <a:prstGeom prst="rect">
            <a:avLst/>
          </a:prstGeom>
        </p:spPr>
      </p:pic>
      <p:sp>
        <p:nvSpPr>
          <p:cNvPr id="3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Testrun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เราจะเขียนเอกสารกำกับนั้นอย่างไร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?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899592" y="1052736"/>
            <a:ext cx="7797552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https://www.autodesk.com/products/eagle/overview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e-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852936"/>
            <a:ext cx="8604448" cy="3502627"/>
          </a:xfrm>
          <a:prstGeom prst="rect">
            <a:avLst/>
          </a:prstGeom>
        </p:spPr>
      </p:pic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Download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251520" y="1412776"/>
            <a:ext cx="8712968" cy="4525963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Present Eagle</a:t>
            </a:r>
          </a:p>
          <a:p>
            <a:r>
              <a:rPr lang="en-US" dirty="0" smtClean="0"/>
              <a:t>https://</a:t>
            </a:r>
            <a:r>
              <a:rPr lang="en-US" dirty="0" smtClean="0"/>
              <a:t>github.com/lamloei/present2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Gerber </a:t>
            </a:r>
            <a:r>
              <a:rPr lang="en-US" dirty="0" err="1" smtClean="0"/>
              <a:t>bv</a:t>
            </a:r>
            <a:endParaRPr lang="en-US" dirty="0" smtClean="0"/>
          </a:p>
          <a:p>
            <a:r>
              <a:rPr lang="en-US" dirty="0" smtClean="0"/>
              <a:t>https://sourceforge.net/projects/gerbv/files/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Eagle 7</a:t>
            </a:r>
          </a:p>
          <a:p>
            <a:r>
              <a:rPr lang="en-US" dirty="0" smtClean="0"/>
              <a:t>ftp://ftp.cadsoft.de/eagle/program/7.7/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th-TH" dirty="0" smtClean="0"/>
              <a:t>หรือ </a:t>
            </a:r>
            <a:r>
              <a:rPr lang="en-US" dirty="0" smtClean="0"/>
              <a:t>Eagle </a:t>
            </a:r>
            <a:r>
              <a:rPr lang="en-US" dirty="0" smtClean="0"/>
              <a:t>9</a:t>
            </a:r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https://www.autodesk.com/products/eagle/free-download</a:t>
            </a:r>
            <a:endParaRPr lang="th-TH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7664" y="1700809"/>
            <a:ext cx="12961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sch</a:t>
            </a:r>
            <a:endParaRPr lang="en-US" dirty="0" smtClean="0"/>
          </a:p>
          <a:p>
            <a:pPr algn="ctr"/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3140968"/>
            <a:ext cx="12961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brd</a:t>
            </a:r>
            <a:endParaRPr lang="en-US" dirty="0" smtClean="0"/>
          </a:p>
          <a:p>
            <a:pPr algn="ctr"/>
            <a:endParaRPr lang="th-TH" dirty="0"/>
          </a:p>
        </p:txBody>
      </p:sp>
      <p:sp>
        <p:nvSpPr>
          <p:cNvPr id="6" name="ลูกศรขวา 5"/>
          <p:cNvSpPr/>
          <p:nvPr/>
        </p:nvSpPr>
        <p:spPr>
          <a:xfrm>
            <a:off x="3491880" y="184482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ลูกศรขวา 6"/>
          <p:cNvSpPr/>
          <p:nvPr/>
        </p:nvSpPr>
        <p:spPr>
          <a:xfrm>
            <a:off x="3491880" y="33569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5148064" y="1628800"/>
            <a:ext cx="12961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bom</a:t>
            </a:r>
            <a:endParaRPr lang="en-US" dirty="0" smtClean="0"/>
          </a:p>
          <a:p>
            <a:pPr algn="ctr"/>
            <a:endParaRPr lang="th-TH" dirty="0"/>
          </a:p>
        </p:txBody>
      </p:sp>
      <p:sp>
        <p:nvSpPr>
          <p:cNvPr id="9" name="TextBox 8"/>
          <p:cNvSpPr txBox="1"/>
          <p:nvPr/>
        </p:nvSpPr>
        <p:spPr>
          <a:xfrm>
            <a:off x="5148064" y="3140968"/>
            <a:ext cx="12961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gerber</a:t>
            </a:r>
            <a:endParaRPr lang="en-US" dirty="0" smtClean="0"/>
          </a:p>
          <a:p>
            <a:pPr algn="ctr"/>
            <a:endParaRPr lang="th-TH" dirty="0"/>
          </a:p>
        </p:txBody>
      </p:sp>
      <p:sp>
        <p:nvSpPr>
          <p:cNvPr id="10" name="ชื่อเรื่อง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th-TH" sz="4800" b="1" noProof="0" dirty="0" smtClean="0">
                <a:latin typeface="CordiaUPC" pitchFamily="34" charset="-34"/>
                <a:cs typeface="CordiaUPC" pitchFamily="34" charset="-34"/>
              </a:rPr>
              <a:t>ไดอะแกรม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pic>
        <p:nvPicPr>
          <p:cNvPr id="12" name="รูปภาพ 11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ทำไมถึงเลือกใช้ 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Eagle?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PCB FAB</a:t>
            </a:r>
            <a:endParaRPr lang="th-TH" dirty="0"/>
          </a:p>
        </p:txBody>
      </p:sp>
      <p:sp>
        <p:nvSpPr>
          <p:cNvPr id="5" name="ตัวยึดเนื้อหา 2"/>
          <p:cNvSpPr>
            <a:spLocks noGrp="1"/>
          </p:cNvSpPr>
          <p:nvPr>
            <p:ph idx="1"/>
          </p:nvPr>
        </p:nvSpPr>
        <p:spPr>
          <a:xfrm>
            <a:off x="251520" y="1600200"/>
            <a:ext cx="8568952" cy="4997152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https://oshpark.com/</a:t>
            </a:r>
          </a:p>
          <a:p>
            <a:pPr>
              <a:buNone/>
            </a:pPr>
            <a:r>
              <a:rPr lang="en-US" dirty="0" smtClean="0"/>
              <a:t>https://pcbs.io/</a:t>
            </a:r>
          </a:p>
          <a:p>
            <a:pPr>
              <a:buNone/>
            </a:pPr>
            <a:r>
              <a:rPr lang="en-US" dirty="0" smtClean="0"/>
              <a:t>https://www.seeedstudio.com/fusion_pcb.html</a:t>
            </a:r>
          </a:p>
          <a:p>
            <a:pPr>
              <a:buNone/>
            </a:pPr>
            <a:r>
              <a:rPr lang="en-US" dirty="0" smtClean="0"/>
              <a:t>https://www.elecrow.com/pcb-prototyping.html</a:t>
            </a:r>
          </a:p>
          <a:p>
            <a:pPr>
              <a:buNone/>
            </a:pPr>
            <a:r>
              <a:rPr lang="en-US" dirty="0" smtClean="0"/>
              <a:t>https://www.pcbway.com</a:t>
            </a:r>
            <a:r>
              <a:rPr lang="en-US" dirty="0" smtClean="0"/>
              <a:t>/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http://www.seegate15.com</a:t>
            </a:r>
          </a:p>
          <a:p>
            <a:pPr>
              <a:buNone/>
            </a:pPr>
            <a:r>
              <a:rPr lang="en-US" dirty="0" smtClean="0"/>
              <a:t>https://</a:t>
            </a:r>
            <a:r>
              <a:rPr lang="en-US" dirty="0" smtClean="0"/>
              <a:t>www.facebook.com/LayerCircuit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http://www.allpcb.com/setinvite.aspx?inviteid=27397&amp;url=https://www.allpcb.com/online_quote.html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PCB Software</a:t>
            </a:r>
            <a:endParaRPr lang="th-TH" dirty="0"/>
          </a:p>
        </p:txBody>
      </p:sp>
      <p:sp>
        <p:nvSpPr>
          <p:cNvPr id="5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https://www.autodesk.com/products/eagle</a:t>
            </a:r>
          </a:p>
          <a:p>
            <a:pPr>
              <a:buNone/>
            </a:pPr>
            <a:r>
              <a:rPr lang="en-US" sz="2800" dirty="0" smtClean="0"/>
              <a:t>http://www.altium.com/</a:t>
            </a:r>
          </a:p>
          <a:p>
            <a:pPr>
              <a:buNone/>
            </a:pPr>
            <a:r>
              <a:rPr lang="en-US" sz="2800" dirty="0" smtClean="0"/>
              <a:t>http://kicad-pcb.org/</a:t>
            </a:r>
          </a:p>
          <a:p>
            <a:pPr>
              <a:buNone/>
            </a:pPr>
            <a:r>
              <a:rPr lang="en-US" sz="2800" dirty="0" smtClean="0"/>
              <a:t>https://circuits.io/pcb</a:t>
            </a:r>
          </a:p>
          <a:p>
            <a:pPr>
              <a:buNone/>
            </a:pPr>
            <a:r>
              <a:rPr lang="en-US" sz="2800" dirty="0" smtClean="0"/>
              <a:t>https://easyeda.com/</a:t>
            </a:r>
          </a:p>
          <a:p>
            <a:pPr>
              <a:buNone/>
            </a:pPr>
            <a:r>
              <a:rPr lang="en-US" sz="2800" dirty="0" smtClean="0"/>
              <a:t>https://www.rs-online.com/designspark/pcb-software</a:t>
            </a: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th-TH" sz="2800" dirty="0" smtClean="0"/>
              <a:t>และโปรแกรมอื่นๆ</a:t>
            </a:r>
            <a:endParaRPr lang="th-TH" sz="2800" dirty="0"/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Vendor BOM</a:t>
            </a:r>
            <a:endParaRPr lang="th-TH" dirty="0"/>
          </a:p>
        </p:txBody>
      </p:sp>
      <p:sp>
        <p:nvSpPr>
          <p:cNvPr id="5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Mouser</a:t>
            </a:r>
          </a:p>
          <a:p>
            <a:r>
              <a:rPr lang="en-US" dirty="0" err="1" smtClean="0"/>
              <a:t>Digikey</a:t>
            </a:r>
            <a:endParaRPr lang="en-US" dirty="0" smtClean="0"/>
          </a:p>
          <a:p>
            <a:r>
              <a:rPr lang="en-US" dirty="0" smtClean="0"/>
              <a:t>RS</a:t>
            </a:r>
          </a:p>
          <a:p>
            <a:r>
              <a:rPr lang="en-US" dirty="0" smtClean="0"/>
              <a:t>ES</a:t>
            </a:r>
          </a:p>
          <a:p>
            <a:pPr>
              <a:buNone/>
            </a:pPr>
            <a:endParaRPr lang="th-TH" dirty="0"/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4800" b="1" dirty="0" smtClean="0">
                <a:latin typeface="CordiaUPC" pitchFamily="34" charset="-34"/>
                <a:ea typeface="+mj-ea"/>
                <a:cs typeface="CordiaUPC" pitchFamily="34" charset="-34"/>
              </a:rPr>
              <a:t>เอกสารประกอบการบรรยาย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sp>
        <p:nvSpPr>
          <p:cNvPr id="5" name="ตัวยึดเนื้อหา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th-TH" sz="3200" dirty="0" smtClean="0">
                <a:solidFill>
                  <a:schemeClr val="tx1">
                    <a:tint val="75000"/>
                  </a:schemeClr>
                </a:solidFill>
                <a:latin typeface="CordiaUPC" pitchFamily="34" charset="-34"/>
                <a:cs typeface="CordiaUPC" pitchFamily="34" charset="-34"/>
              </a:rPr>
              <a:t>ดาวน์โหลดได้ที่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ordiaUPC" pitchFamily="34" charset="-34"/>
              <a:cs typeface="CordiaUPC" pitchFamily="34" charset="-34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https://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github.com/lamloei/present2</a:t>
            </a:r>
          </a:p>
          <a:p>
            <a:pPr lvl="0">
              <a:spcBef>
                <a:spcPct val="20000"/>
              </a:spcBef>
              <a:defRPr/>
            </a:pPr>
            <a:endParaRPr lang="en-US" sz="3200" dirty="0" smtClean="0">
              <a:latin typeface="CordiaUPC" pitchFamily="34" charset="-34"/>
              <a:cs typeface="CordiaUPC" pitchFamily="34" charset="-34"/>
            </a:endParaRPr>
          </a:p>
          <a:p>
            <a:pPr lvl="0">
              <a:spcBef>
                <a:spcPct val="20000"/>
              </a:spcBef>
              <a:defRPr/>
            </a:pP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ติดตามได้ที่</a:t>
            </a:r>
            <a:endParaRPr lang="en-US" sz="3200" dirty="0" smtClean="0">
              <a:latin typeface="CordiaUPC" pitchFamily="34" charset="-34"/>
              <a:cs typeface="CordiaUPC" pitchFamily="34" charset="-34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https://www.facebook.com/lamloeicom</a:t>
            </a:r>
            <a:endParaRPr lang="en-US" sz="3200" dirty="0" smtClean="0">
              <a:latin typeface="CordiaUPC" pitchFamily="34" charset="-34"/>
              <a:cs typeface="CordiaUPC" pitchFamily="34" charset="-34"/>
            </a:endParaRPr>
          </a:p>
          <a:p>
            <a:pPr lvl="0">
              <a:spcBef>
                <a:spcPct val="20000"/>
              </a:spcBef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rdiaUPC" pitchFamily="34" charset="-34"/>
              <a:cs typeface="CordiaUPC" pitchFamily="34" charset="-34"/>
            </a:endParaRPr>
          </a:p>
          <a:p>
            <a:pPr lvl="0">
              <a:spcBef>
                <a:spcPct val="20000"/>
              </a:spcBef>
              <a:defRPr/>
            </a:pPr>
            <a:endParaRPr kumimoji="0" lang="th-TH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th-TH" dirty="0" smtClean="0"/>
              <a:t>โปรแกรมที่ต้องใช้</a:t>
            </a:r>
            <a:endParaRPr lang="th-TH" dirty="0"/>
          </a:p>
        </p:txBody>
      </p:sp>
      <p:sp>
        <p:nvSpPr>
          <p:cNvPr id="5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Eagle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Gerbv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Notepad</a:t>
            </a:r>
          </a:p>
          <a:p>
            <a:pPr marL="514350" indent="-514350">
              <a:buAutoNum type="arabicPeriod"/>
            </a:pPr>
            <a:r>
              <a:rPr lang="en-US" dirty="0" smtClean="0"/>
              <a:t>Excel</a:t>
            </a:r>
          </a:p>
          <a:p>
            <a:pPr>
              <a:buNone/>
            </a:pPr>
            <a:endParaRPr lang="th-TH" dirty="0"/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Subscribe</a:t>
            </a:r>
            <a:endParaRPr lang="th-TH" dirty="0"/>
          </a:p>
        </p:txBody>
      </p:sp>
      <p:pic>
        <p:nvPicPr>
          <p:cNvPr id="5" name="รูปภาพ 4" descr="s-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628800"/>
            <a:ext cx="4152900" cy="4629150"/>
          </a:xfrm>
          <a:prstGeom prst="rect">
            <a:avLst/>
          </a:prstGeom>
        </p:spPr>
      </p:pic>
      <p:pic>
        <p:nvPicPr>
          <p:cNvPr id="6" name="รูปภาพ 5" descr="p-1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6016" y="1628800"/>
            <a:ext cx="4152900" cy="4619625"/>
          </a:xfrm>
          <a:prstGeom prst="rect">
            <a:avLst/>
          </a:prstGeom>
        </p:spPr>
      </p:pic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ftp://ftp.cadsoft.de/eagle/program/7.7/</a:t>
            </a:r>
            <a:endParaRPr lang="th-TH" sz="3600" dirty="0"/>
          </a:p>
        </p:txBody>
      </p:sp>
      <p:pic>
        <p:nvPicPr>
          <p:cNvPr id="5" name="รูปภาพ 4" descr="step-0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628800"/>
            <a:ext cx="8153400" cy="4981575"/>
          </a:xfrm>
          <a:prstGeom prst="rect">
            <a:avLst/>
          </a:prstGeom>
        </p:spPr>
      </p:pic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Eagle Document</a:t>
            </a:r>
            <a:endParaRPr lang="th-TH" dirty="0"/>
          </a:p>
        </p:txBody>
      </p:sp>
      <p:pic>
        <p:nvPicPr>
          <p:cNvPr id="4" name="รูปภาพ 3" descr="step-8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12776"/>
            <a:ext cx="4914900" cy="3571875"/>
          </a:xfrm>
          <a:prstGeom prst="rect">
            <a:avLst/>
          </a:prstGeom>
        </p:spPr>
      </p:pic>
      <p:pic>
        <p:nvPicPr>
          <p:cNvPr id="5" name="รูปภาพ 4" descr="step-11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9100" y="4143375"/>
            <a:ext cx="4914900" cy="2714625"/>
          </a:xfrm>
          <a:prstGeom prst="rect">
            <a:avLst/>
          </a:prstGeom>
        </p:spPr>
      </p:pic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https://sourceforge.net/projects/gerbv/files/</a:t>
            </a:r>
            <a:endParaRPr lang="th-TH" dirty="0"/>
          </a:p>
        </p:txBody>
      </p:sp>
      <p:pic>
        <p:nvPicPr>
          <p:cNvPr id="5" name="รูปภาพ 4" descr="gerbv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412776"/>
            <a:ext cx="5184576" cy="2691673"/>
          </a:xfrm>
          <a:prstGeom prst="rect">
            <a:avLst/>
          </a:prstGeom>
        </p:spPr>
      </p:pic>
      <p:pic>
        <p:nvPicPr>
          <p:cNvPr id="6" name="รูปภาพ 5" descr="gerbv-2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776" y="3346853"/>
            <a:ext cx="6588224" cy="3511147"/>
          </a:xfrm>
          <a:prstGeom prst="rect">
            <a:avLst/>
          </a:prstGeom>
        </p:spPr>
      </p:pic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594928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Eagle Control Panel</a:t>
            </a:r>
            <a:endParaRPr lang="th-TH" dirty="0"/>
          </a:p>
        </p:txBody>
      </p:sp>
      <p:pic>
        <p:nvPicPr>
          <p:cNvPr id="7" name="รูปภาพ 6" descr="step-1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772816"/>
            <a:ext cx="8084962" cy="4308823"/>
          </a:xfrm>
          <a:prstGeom prst="rect">
            <a:avLst/>
          </a:prstGeom>
        </p:spPr>
      </p:pic>
      <p:pic>
        <p:nvPicPr>
          <p:cNvPr id="8" name="รูปภาพ 7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Control Panel Menu</a:t>
            </a:r>
            <a:endParaRPr lang="th-TH" dirty="0"/>
          </a:p>
        </p:txBody>
      </p:sp>
      <p:pic>
        <p:nvPicPr>
          <p:cNvPr id="5" name="รูปภาพ 4" descr="controlpanel-menu-file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556792"/>
            <a:ext cx="2095500" cy="1676400"/>
          </a:xfrm>
          <a:prstGeom prst="rect">
            <a:avLst/>
          </a:prstGeom>
        </p:spPr>
      </p:pic>
      <p:pic>
        <p:nvPicPr>
          <p:cNvPr id="6" name="รูปภาพ 5" descr="controlpanel-menu-view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9792" y="1556792"/>
            <a:ext cx="1743075" cy="1076325"/>
          </a:xfrm>
          <a:prstGeom prst="rect">
            <a:avLst/>
          </a:prstGeom>
        </p:spPr>
      </p:pic>
      <p:pic>
        <p:nvPicPr>
          <p:cNvPr id="7" name="รูปภาพ 6" descr="controlpanel-menu-option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6016" y="1556792"/>
            <a:ext cx="1552575" cy="1076325"/>
          </a:xfrm>
          <a:prstGeom prst="rect">
            <a:avLst/>
          </a:prstGeom>
        </p:spPr>
      </p:pic>
      <p:pic>
        <p:nvPicPr>
          <p:cNvPr id="8" name="รูปภาพ 7" descr="controlpanel-menu-windows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0232" y="1556792"/>
            <a:ext cx="1847850" cy="447675"/>
          </a:xfrm>
          <a:prstGeom prst="rect">
            <a:avLst/>
          </a:prstGeom>
        </p:spPr>
      </p:pic>
      <p:pic>
        <p:nvPicPr>
          <p:cNvPr id="9" name="รูปภาพ 8" descr="controlpanel-menu-help.t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0232" y="2204864"/>
            <a:ext cx="1704975" cy="1666875"/>
          </a:xfrm>
          <a:prstGeom prst="rect">
            <a:avLst/>
          </a:prstGeom>
        </p:spPr>
      </p:pic>
      <p:pic>
        <p:nvPicPr>
          <p:cNvPr id="10" name="รูปภาพ 9" descr="controlpanel-menu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528" y="3429000"/>
            <a:ext cx="4429125" cy="3200400"/>
          </a:xfrm>
          <a:prstGeom prst="rect">
            <a:avLst/>
          </a:prstGeom>
        </p:spPr>
      </p:pic>
      <p:pic>
        <p:nvPicPr>
          <p:cNvPr id="11" name="รูปภาพ 10" descr="lamloei2-A4.t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Eagle Folder</a:t>
            </a:r>
            <a:endParaRPr lang="th-TH" dirty="0"/>
          </a:p>
        </p:txBody>
      </p:sp>
      <p:pic>
        <p:nvPicPr>
          <p:cNvPr id="5" name="รูปภาพ 4" descr="step-10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556792"/>
            <a:ext cx="6972182" cy="3960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5656" y="5589240"/>
            <a:ext cx="51989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C:\EAGLE-7.7.0</a:t>
            </a:r>
          </a:p>
          <a:p>
            <a:r>
              <a:rPr lang="en-US" dirty="0" smtClean="0"/>
              <a:t>C:\Users\admin\Documents\eagle</a:t>
            </a:r>
            <a:endParaRPr lang="th-TH" dirty="0"/>
          </a:p>
        </p:txBody>
      </p:sp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คำศัพท์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688632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Folder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โฟลเดอร์ ซ้อนกันได้</a:t>
            </a:r>
          </a:p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Project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โฟลเดอร์สุดท้าย ที่ใช้เก็บ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sch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,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brd</a:t>
            </a:r>
            <a:endParaRPr lang="th-TH" sz="24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sch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- Schematic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ผังวงจรรวม แสดงการต่อขาอุปกรณ์</a:t>
            </a:r>
          </a:p>
          <a:p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brd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- Board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แผ่นวงจรรวม</a:t>
            </a:r>
          </a:p>
          <a:p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bom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– Bill of material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รายการอุปกรณ์</a:t>
            </a:r>
          </a:p>
          <a:p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gerber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–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แบบพิมพ์เขียว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pcb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 สำหรับส่งโรงงานผลิต</a:t>
            </a:r>
          </a:p>
          <a:p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dru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–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กฎโรงงานผลิต</a:t>
            </a:r>
          </a:p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cam –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แปลง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brd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เป็น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gerber</a:t>
            </a:r>
            <a:endParaRPr lang="th-TH" sz="24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inch -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นิ้ว</a:t>
            </a:r>
            <a:endParaRPr lang="en-US" sz="24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mil – 1/1000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นิ้ว</a:t>
            </a:r>
            <a:endParaRPr lang="en-US" sz="24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mm –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มิลลิเมตร</a:t>
            </a:r>
          </a:p>
          <a:p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m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ic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–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1/1000 มิลลิเมตร</a:t>
            </a:r>
            <a:endParaRPr lang="th-TH" sz="24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จุดไข่ปลา – 1 จุด 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=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2.54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mm = 0.1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นิ้ว</a:t>
            </a:r>
            <a:endParaRPr lang="th-TH" sz="24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5536" y="1988840"/>
            <a:ext cx="2808312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Projects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3573016"/>
            <a:ext cx="66717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sch</a:t>
            </a:r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4509120"/>
            <a:ext cx="6830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brd</a:t>
            </a:r>
            <a:endParaRPr lang="th-TH" dirty="0"/>
          </a:p>
        </p:txBody>
      </p:sp>
      <p:sp>
        <p:nvSpPr>
          <p:cNvPr id="6" name="TextBox 5"/>
          <p:cNvSpPr txBox="1"/>
          <p:nvPr/>
        </p:nvSpPr>
        <p:spPr>
          <a:xfrm>
            <a:off x="5076056" y="3501008"/>
            <a:ext cx="84991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bom</a:t>
            </a:r>
            <a:endParaRPr lang="th-TH" dirty="0"/>
          </a:p>
        </p:txBody>
      </p:sp>
      <p:sp>
        <p:nvSpPr>
          <p:cNvPr id="7" name="ลูกศรขวา 6"/>
          <p:cNvSpPr/>
          <p:nvPr/>
        </p:nvSpPr>
        <p:spPr>
          <a:xfrm>
            <a:off x="3995936" y="3717032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5076056" y="4581128"/>
            <a:ext cx="114512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gerber</a:t>
            </a:r>
            <a:endParaRPr lang="th-TH" dirty="0"/>
          </a:p>
        </p:txBody>
      </p:sp>
      <p:sp>
        <p:nvSpPr>
          <p:cNvPr id="9" name="ลูกศรขวา 8"/>
          <p:cNvSpPr/>
          <p:nvPr/>
        </p:nvSpPr>
        <p:spPr>
          <a:xfrm>
            <a:off x="3995936" y="4725144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1187624" y="3068960"/>
            <a:ext cx="1224136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project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83568" y="2564904"/>
            <a:ext cx="2376264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folder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347864" y="2924944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bom.ulp</a:t>
            </a:r>
            <a:endParaRPr lang="th-TH" dirty="0"/>
          </a:p>
        </p:txBody>
      </p:sp>
      <p:sp>
        <p:nvSpPr>
          <p:cNvPr id="15" name="TextBox 14"/>
          <p:cNvSpPr txBox="1"/>
          <p:nvPr/>
        </p:nvSpPr>
        <p:spPr>
          <a:xfrm>
            <a:off x="3347864" y="5157192"/>
            <a:ext cx="311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length.ulp, </a:t>
            </a:r>
            <a:r>
              <a:rPr lang="en-US" dirty="0" err="1" smtClean="0"/>
              <a:t>dru</a:t>
            </a:r>
            <a:r>
              <a:rPr lang="en-US" dirty="0" smtClean="0"/>
              <a:t>, cam</a:t>
            </a:r>
            <a:endParaRPr lang="th-TH" dirty="0"/>
          </a:p>
        </p:txBody>
      </p:sp>
      <p:sp>
        <p:nvSpPr>
          <p:cNvPr id="16" name="ลูกศรขวา 15"/>
          <p:cNvSpPr/>
          <p:nvPr/>
        </p:nvSpPr>
        <p:spPr>
          <a:xfrm>
            <a:off x="6372200" y="3717032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/>
          <p:cNvSpPr txBox="1"/>
          <p:nvPr/>
        </p:nvSpPr>
        <p:spPr>
          <a:xfrm>
            <a:off x="7020272" y="3501008"/>
            <a:ext cx="71461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xlsx</a:t>
            </a:r>
            <a:endParaRPr lang="th-TH" dirty="0"/>
          </a:p>
        </p:txBody>
      </p:sp>
      <p:sp>
        <p:nvSpPr>
          <p:cNvPr id="18" name="TextBox 17"/>
          <p:cNvSpPr txBox="1"/>
          <p:nvPr/>
        </p:nvSpPr>
        <p:spPr>
          <a:xfrm>
            <a:off x="899592" y="6093296"/>
            <a:ext cx="4990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ชื่อไฟล์ </a:t>
            </a:r>
            <a:r>
              <a:rPr lang="en-US" dirty="0" err="1" smtClean="0"/>
              <a:t>sch</a:t>
            </a:r>
            <a:r>
              <a:rPr lang="en-US" dirty="0" smtClean="0"/>
              <a:t> </a:t>
            </a:r>
            <a:r>
              <a:rPr lang="th-TH" dirty="0" smtClean="0"/>
              <a:t>กับชื่อไฟล์ </a:t>
            </a:r>
            <a:r>
              <a:rPr lang="en-US" dirty="0" err="1" smtClean="0"/>
              <a:t>brd</a:t>
            </a:r>
            <a:r>
              <a:rPr lang="en-US" dirty="0" smtClean="0"/>
              <a:t> </a:t>
            </a:r>
            <a:r>
              <a:rPr lang="th-TH" dirty="0" smtClean="0"/>
              <a:t>ต้องเป็นชื่อเดียวกัน</a:t>
            </a:r>
            <a:endParaRPr lang="th-TH" dirty="0"/>
          </a:p>
        </p:txBody>
      </p:sp>
      <p:pic>
        <p:nvPicPr>
          <p:cNvPr id="19" name="รูปภาพ 18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Lamloei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ทำเกี่ยวกับอะไร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?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2780928"/>
            <a:ext cx="8229600" cy="3600400"/>
          </a:xfrm>
        </p:spPr>
        <p:txBody>
          <a:bodyPr>
            <a:normAutofit/>
          </a:bodyPr>
          <a:lstStyle/>
          <a:p>
            <a:r>
              <a:rPr lang="th-TH" dirty="0" smtClean="0"/>
              <a:t>หมวดหมู่ </a:t>
            </a:r>
            <a:r>
              <a:rPr lang="en-US" dirty="0" smtClean="0"/>
              <a:t>PCB/AC</a:t>
            </a:r>
            <a:endParaRPr lang="en-US" dirty="0" smtClean="0"/>
          </a:p>
          <a:p>
            <a:r>
              <a:rPr lang="th-TH" dirty="0" smtClean="0"/>
              <a:t>สินค้า</a:t>
            </a:r>
          </a:p>
          <a:p>
            <a:pPr lvl="1"/>
            <a:r>
              <a:rPr lang="en-US" dirty="0" err="1" smtClean="0"/>
              <a:t>NodeWIFI</a:t>
            </a:r>
            <a:endParaRPr lang="en-US" dirty="0" smtClean="0"/>
          </a:p>
          <a:p>
            <a:pPr lvl="1"/>
            <a:r>
              <a:rPr lang="en-US" dirty="0" smtClean="0"/>
              <a:t>Node32s, Node32s Plus</a:t>
            </a:r>
          </a:p>
          <a:p>
            <a:pPr lvl="1"/>
            <a:r>
              <a:rPr lang="en-US" dirty="0" smtClean="0"/>
              <a:t>Node32Pico</a:t>
            </a:r>
          </a:p>
          <a:p>
            <a:pPr lvl="1"/>
            <a:r>
              <a:rPr lang="en-US" dirty="0" smtClean="0"/>
              <a:t>Pico01</a:t>
            </a:r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196752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PCB/AC 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Form Factory</a:t>
            </a:r>
            <a:br>
              <a:rPr lang="en-US" sz="4800" dirty="0" smtClean="0">
                <a:latin typeface="CordiaUPC" pitchFamily="34" charset="-34"/>
                <a:cs typeface="CordiaUPC" pitchFamily="34" charset="-34"/>
              </a:rPr>
            </a:br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เอกสารกำกับโรงงาน 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PCB 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PCBA PCBC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th-TH" dirty="0"/>
          </a:p>
        </p:txBody>
      </p:sp>
      <p:pic>
        <p:nvPicPr>
          <p:cNvPr id="4" name="รูปภาพ 3" descr="grove-relay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340768"/>
            <a:ext cx="8316416" cy="4432175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Home &gt; Get Started Now &gt; Select a file on your computer</a:t>
            </a:r>
            <a:endParaRPr lang="th-TH" dirty="0"/>
          </a:p>
        </p:txBody>
      </p:sp>
      <p:pic>
        <p:nvPicPr>
          <p:cNvPr id="4" name="รูปภาพ 3" descr="select_a_file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772816"/>
            <a:ext cx="6991697" cy="4514555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980728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grove-relay-continue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88640"/>
            <a:ext cx="5446192" cy="2800734"/>
          </a:xfrm>
          <a:prstGeom prst="rect">
            <a:avLst/>
          </a:prstGeom>
        </p:spPr>
      </p:pic>
      <p:pic>
        <p:nvPicPr>
          <p:cNvPr id="5" name="รูปภาพ 4" descr="grove-relay-screen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6176" y="144016"/>
            <a:ext cx="1946485" cy="6525344"/>
          </a:xfrm>
          <a:prstGeom prst="rect">
            <a:avLst/>
          </a:prstGeom>
        </p:spPr>
      </p:pic>
      <p:sp>
        <p:nvSpPr>
          <p:cNvPr id="6" name="ชื่อเรื่อง 1"/>
          <p:cNvSpPr>
            <a:spLocks noGrp="1"/>
          </p:cNvSpPr>
          <p:nvPr>
            <p:ph type="title"/>
          </p:nvPr>
        </p:nvSpPr>
        <p:spPr>
          <a:xfrm>
            <a:off x="899592" y="3789040"/>
            <a:ext cx="2880320" cy="1143000"/>
          </a:xfrm>
        </p:spPr>
        <p:txBody>
          <a:bodyPr/>
          <a:lstStyle/>
          <a:p>
            <a:r>
              <a:rPr lang="en-US" dirty="0" err="1" smtClean="0"/>
              <a:t>oshpark</a:t>
            </a:r>
            <a:endParaRPr lang="th-TH" dirty="0"/>
          </a:p>
        </p:txBody>
      </p:sp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6021288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940152" y="260648"/>
            <a:ext cx="2880320" cy="1143000"/>
          </a:xfrm>
        </p:spPr>
        <p:txBody>
          <a:bodyPr/>
          <a:lstStyle/>
          <a:p>
            <a:r>
              <a:rPr lang="en-US" dirty="0" err="1" smtClean="0"/>
              <a:t>pcbs</a:t>
            </a:r>
            <a:endParaRPr lang="th-TH" dirty="0"/>
          </a:p>
        </p:txBody>
      </p:sp>
      <p:pic>
        <p:nvPicPr>
          <p:cNvPr id="4" name="รูปภาพ 3" descr="grove-relay-pcbs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0"/>
            <a:ext cx="5079295" cy="6858000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Break;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 </a:t>
            </a:r>
            <a:r>
              <a:rPr lang="th-TH" dirty="0" smtClean="0"/>
              <a:t>นาที</a:t>
            </a:r>
            <a:endParaRPr lang="th-TH" dirty="0"/>
          </a:p>
        </p:txBody>
      </p:sp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Project</a:t>
            </a:r>
            <a:endParaRPr lang="th-TH" dirty="0"/>
          </a:p>
        </p:txBody>
      </p:sp>
      <p:pic>
        <p:nvPicPr>
          <p:cNvPr id="4" name="รูปภาพ 3" descr="newfolder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268760"/>
            <a:ext cx="3686175" cy="5334000"/>
          </a:xfrm>
          <a:prstGeom prst="rect">
            <a:avLst/>
          </a:prstGeom>
        </p:spPr>
      </p:pic>
      <p:pic>
        <p:nvPicPr>
          <p:cNvPr id="5" name="รูปภาพ 4" descr="lab2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7984" y="1340768"/>
            <a:ext cx="4305300" cy="1400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6016" y="3356992"/>
            <a:ext cx="2686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&gt; Schematic</a:t>
            </a:r>
            <a:endParaRPr lang="th-TH" dirty="0"/>
          </a:p>
        </p:txBody>
      </p:sp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Schematic</a:t>
            </a:r>
            <a:endParaRPr lang="th-TH" dirty="0"/>
          </a:p>
        </p:txBody>
      </p:sp>
      <p:pic>
        <p:nvPicPr>
          <p:cNvPr id="4" name="รูปภาพ 3" descr="lab2-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2060848"/>
            <a:ext cx="5953125" cy="4410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1412776"/>
            <a:ext cx="3438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Save </a:t>
            </a:r>
            <a:r>
              <a:rPr lang="th-TH" dirty="0" smtClean="0"/>
              <a:t>ตั้งชื่อไฟล์ </a:t>
            </a:r>
            <a:r>
              <a:rPr lang="en-US" dirty="0" smtClean="0"/>
              <a:t>Schematic</a:t>
            </a:r>
            <a:endParaRPr lang="th-TH" dirty="0"/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Board</a:t>
            </a:r>
            <a:endParaRPr lang="th-TH" dirty="0"/>
          </a:p>
        </p:txBody>
      </p:sp>
      <p:pic>
        <p:nvPicPr>
          <p:cNvPr id="4" name="รูปภาพ 3" descr="lab2-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3928" y="1196752"/>
            <a:ext cx="4914900" cy="1571625"/>
          </a:xfrm>
          <a:prstGeom prst="rect">
            <a:avLst/>
          </a:prstGeom>
        </p:spPr>
      </p:pic>
      <p:pic>
        <p:nvPicPr>
          <p:cNvPr id="5" name="รูปภาพ 4" descr="lab2-3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1196752"/>
            <a:ext cx="2514600" cy="962025"/>
          </a:xfrm>
          <a:prstGeom prst="rect">
            <a:avLst/>
          </a:prstGeom>
        </p:spPr>
      </p:pic>
      <p:pic>
        <p:nvPicPr>
          <p:cNvPr id="6" name="รูปภาพ 5" descr="lab2-5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2924945"/>
            <a:ext cx="6480720" cy="34538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576" y="6334780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/>
              <a:t>แล้วกดบันทึก</a:t>
            </a:r>
            <a:endParaRPr lang="th-TH" dirty="0"/>
          </a:p>
        </p:txBody>
      </p:sp>
      <p:pic>
        <p:nvPicPr>
          <p:cNvPr id="8" name="รูปภาพ 7" descr="lamloei2-A4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9807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 2 </a:t>
            </a:r>
            <a:r>
              <a:rPr lang="th-TH" dirty="0" smtClean="0"/>
              <a:t>สร้าง </a:t>
            </a:r>
            <a:r>
              <a:rPr lang="en-US" dirty="0" err="1" smtClean="0"/>
              <a:t>sch</a:t>
            </a:r>
            <a:r>
              <a:rPr lang="en-US" dirty="0" smtClean="0"/>
              <a:t> </a:t>
            </a:r>
            <a:r>
              <a:rPr lang="th-TH" dirty="0" smtClean="0"/>
              <a:t>กับ </a:t>
            </a:r>
            <a:r>
              <a:rPr lang="en-US" dirty="0" err="1" smtClean="0"/>
              <a:t>brd</a:t>
            </a:r>
            <a:r>
              <a:rPr lang="en-US" dirty="0" smtClean="0"/>
              <a:t> </a:t>
            </a:r>
            <a:r>
              <a:rPr lang="th-TH" dirty="0" smtClean="0"/>
              <a:t>ที่ชื่อเหมือนกัน อยู่ภายใต้ </a:t>
            </a:r>
            <a:r>
              <a:rPr lang="en-US" dirty="0" smtClean="0"/>
              <a:t>project </a:t>
            </a:r>
            <a:r>
              <a:rPr lang="th-TH" dirty="0" smtClean="0"/>
              <a:t>เดียวกัน</a:t>
            </a:r>
            <a:endParaRPr lang="th-TH" dirty="0"/>
          </a:p>
        </p:txBody>
      </p:sp>
      <p:pic>
        <p:nvPicPr>
          <p:cNvPr id="4" name="รูปภาพ 3" descr="lab2-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2348880"/>
            <a:ext cx="6912768" cy="2304256"/>
          </a:xfrm>
          <a:prstGeom prst="rect">
            <a:avLst/>
          </a:prstGeom>
        </p:spPr>
      </p:pic>
      <p:sp>
        <p:nvSpPr>
          <p:cNvPr id="6" name="วงรี 5"/>
          <p:cNvSpPr/>
          <p:nvPr/>
        </p:nvSpPr>
        <p:spPr>
          <a:xfrm>
            <a:off x="2843808" y="3933056"/>
            <a:ext cx="3168352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Panel</a:t>
            </a:r>
            <a:endParaRPr lang="th-TH" dirty="0"/>
          </a:p>
        </p:txBody>
      </p:sp>
      <p:pic>
        <p:nvPicPr>
          <p:cNvPr id="4" name="รูปภาพ 3" descr="control-sch-brd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4077072"/>
            <a:ext cx="8640960" cy="1819149"/>
          </a:xfrm>
          <a:prstGeom prst="rect">
            <a:avLst/>
          </a:prstGeom>
        </p:spPr>
      </p:pic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467544" y="1484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Schematic</a:t>
            </a:r>
            <a:endParaRPr kumimoji="0" lang="th-TH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ชื่อเรื่อง 1"/>
          <p:cNvSpPr txBox="1">
            <a:spLocks/>
          </p:cNvSpPr>
          <p:nvPr/>
        </p:nvSpPr>
        <p:spPr>
          <a:xfrm>
            <a:off x="467544" y="27809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Board</a:t>
            </a:r>
            <a:endParaRPr kumimoji="0" lang="th-TH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PCB/AC</a:t>
            </a:r>
            <a:r>
              <a:rPr kumimoji="0" lang="en-US" sz="4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 </a:t>
            </a:r>
            <a:r>
              <a:rPr kumimoji="0" lang="th-TH" sz="4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คืออะไร</a:t>
            </a: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?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sp>
        <p:nvSpPr>
          <p:cNvPr id="5" name="ตัวยึดเนื้อหา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PCB (Printed Circuit Board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  <a:r>
              <a:rPr kumimoji="0" lang="th-TH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th-TH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แผ่นลายทองแดง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PCBA (Printed Circuit Board Assembly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) – </a:t>
            </a:r>
            <a:r>
              <a:rPr kumimoji="0" lang="th-TH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แผ่นลายทองแดงที่บัดกรีอุปกรณ์แล้ว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3200" dirty="0" smtClean="0"/>
              <a:t>PCBC </a:t>
            </a:r>
            <a:r>
              <a:rPr lang="en-US" sz="3200" dirty="0" smtClean="0"/>
              <a:t>(Printed Circuit Board </a:t>
            </a:r>
            <a:r>
              <a:rPr lang="en-US" sz="3200" dirty="0" smtClean="0"/>
              <a:t>Casing) - </a:t>
            </a:r>
            <a:r>
              <a:rPr lang="th-TH" sz="3200" dirty="0" smtClean="0"/>
              <a:t>กล่องใส่อุปกรณ์</a:t>
            </a:r>
            <a:endParaRPr kumimoji="0" lang="th-TH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th-TH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Schematic</a:t>
            </a:r>
            <a:endParaRPr lang="th-TH" dirty="0"/>
          </a:p>
        </p:txBody>
      </p:sp>
      <p:pic>
        <p:nvPicPr>
          <p:cNvPr id="4" name="ตัวยึดเนื้อหา 3" descr="sch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47664" y="1191798"/>
            <a:ext cx="5789470" cy="4890958"/>
          </a:xfr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Board</a:t>
            </a:r>
            <a:endParaRPr lang="th-TH" dirty="0"/>
          </a:p>
        </p:txBody>
      </p:sp>
      <p:pic>
        <p:nvPicPr>
          <p:cNvPr id="4" name="รูปภาพ 3" descr="brd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196752"/>
            <a:ext cx="7393830" cy="5271447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Control Panel &gt; Options &gt; Directories… </a:t>
            </a:r>
            <a:endParaRPr lang="th-TH" dirty="0"/>
          </a:p>
        </p:txBody>
      </p:sp>
      <p:pic>
        <p:nvPicPr>
          <p:cNvPr id="4" name="รูปภาพ 3" descr="2017-08-25_22454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916832"/>
            <a:ext cx="1552381" cy="1076191"/>
          </a:xfrm>
          <a:prstGeom prst="rect">
            <a:avLst/>
          </a:prstGeom>
        </p:spPr>
      </p:pic>
      <p:pic>
        <p:nvPicPr>
          <p:cNvPr id="5" name="รูปภาพ 4" descr="2017-08-25_2246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1916832"/>
            <a:ext cx="6161905" cy="2628572"/>
          </a:xfrm>
          <a:prstGeom prst="rect">
            <a:avLst/>
          </a:prstGeom>
        </p:spPr>
      </p:pic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08-25_22483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1844824"/>
            <a:ext cx="1561905" cy="1085714"/>
          </a:xfrm>
          <a:prstGeom prst="rect">
            <a:avLst/>
          </a:prstGeom>
        </p:spPr>
      </p:pic>
      <p:pic>
        <p:nvPicPr>
          <p:cNvPr id="5" name="รูปภาพ 4" descr="2017-08-25_2249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5816" y="1772816"/>
            <a:ext cx="5266667" cy="3838096"/>
          </a:xfrm>
          <a:prstGeom prst="rect">
            <a:avLst/>
          </a:prstGeom>
        </p:spPr>
      </p:pic>
      <p:sp>
        <p:nvSpPr>
          <p:cNvPr id="6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Control Panel &gt; Options &gt; User interface</a:t>
            </a:r>
            <a:endParaRPr lang="th-TH" dirty="0"/>
          </a:p>
        </p:txBody>
      </p:sp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08-25_2300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2420888"/>
            <a:ext cx="1342857" cy="876191"/>
          </a:xfrm>
          <a:prstGeom prst="rect">
            <a:avLst/>
          </a:prstGeom>
        </p:spPr>
      </p:pic>
      <p:pic>
        <p:nvPicPr>
          <p:cNvPr id="5" name="รูปภาพ 4" descr="2017-08-25_2258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3768" y="2348880"/>
            <a:ext cx="5971429" cy="3933334"/>
          </a:xfrm>
          <a:prstGeom prst="rect">
            <a:avLst/>
          </a:prstGeom>
        </p:spPr>
      </p:pic>
      <p:sp>
        <p:nvSpPr>
          <p:cNvPr id="6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Sch</a:t>
            </a:r>
            <a:r>
              <a:rPr lang="en-US" dirty="0" smtClean="0"/>
              <a:t> &gt; Options &gt; Set…</a:t>
            </a:r>
            <a:endParaRPr lang="th-TH" dirty="0"/>
          </a:p>
        </p:txBody>
      </p:sp>
      <p:sp>
        <p:nvSpPr>
          <p:cNvPr id="7" name="ชื่อเรื่อง 1"/>
          <p:cNvSpPr txBox="1">
            <a:spLocks/>
          </p:cNvSpPr>
          <p:nvPr/>
        </p:nvSpPr>
        <p:spPr>
          <a:xfrm>
            <a:off x="467544" y="90872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Brd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&gt; Options &gt; Set…</a:t>
            </a:r>
            <a:endParaRPr kumimoji="0" lang="th-TH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รูปภาพ 7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</a:t>
            </a:r>
            <a:r>
              <a:rPr lang="en-US" dirty="0" smtClean="0"/>
              <a:t> Button  &amp; </a:t>
            </a:r>
            <a:r>
              <a:rPr lang="en-US" dirty="0" err="1" smtClean="0"/>
              <a:t>Brd</a:t>
            </a:r>
            <a:r>
              <a:rPr lang="en-US" dirty="0" smtClean="0"/>
              <a:t> Button</a:t>
            </a:r>
            <a:endParaRPr lang="th-TH" dirty="0"/>
          </a:p>
        </p:txBody>
      </p:sp>
      <p:pic>
        <p:nvPicPr>
          <p:cNvPr id="4" name="รูปภาพ 3" descr="2017-08-25_23054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3768" y="1340768"/>
            <a:ext cx="485714" cy="4676191"/>
          </a:xfrm>
          <a:prstGeom prst="rect">
            <a:avLst/>
          </a:prstGeom>
        </p:spPr>
      </p:pic>
      <p:pic>
        <p:nvPicPr>
          <p:cNvPr id="5" name="รูปภาพ 4" descr="2017-08-25_23060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6136" y="1340768"/>
            <a:ext cx="438095" cy="5009524"/>
          </a:xfrm>
          <a:prstGeom prst="rect">
            <a:avLst/>
          </a:prstGeom>
        </p:spPr>
      </p:pic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 </a:t>
            </a:r>
            <a:r>
              <a:rPr lang="th-TH" dirty="0" smtClean="0"/>
              <a:t>คัดลอก </a:t>
            </a:r>
            <a:r>
              <a:rPr lang="en-US" dirty="0" err="1" smtClean="0"/>
              <a:t>lbr</a:t>
            </a:r>
            <a:r>
              <a:rPr lang="en-US" dirty="0" smtClean="0"/>
              <a:t>, </a:t>
            </a:r>
            <a:r>
              <a:rPr lang="en-US" dirty="0" err="1" smtClean="0"/>
              <a:t>dru</a:t>
            </a:r>
            <a:r>
              <a:rPr lang="en-US" dirty="0" smtClean="0"/>
              <a:t>, cam</a:t>
            </a:r>
            <a:endParaRPr lang="th-TH" dirty="0"/>
          </a:p>
        </p:txBody>
      </p:sp>
      <p:pic>
        <p:nvPicPr>
          <p:cNvPr id="4" name="รูปภาพ 3" descr="lab3-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4554019" cy="2592288"/>
          </a:xfrm>
          <a:prstGeom prst="rect">
            <a:avLst/>
          </a:prstGeom>
        </p:spPr>
      </p:pic>
      <p:pic>
        <p:nvPicPr>
          <p:cNvPr id="5" name="รูปภาพ 4" descr="lab3-2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4221088"/>
            <a:ext cx="4320480" cy="2352590"/>
          </a:xfrm>
          <a:prstGeom prst="rect">
            <a:avLst/>
          </a:prstGeom>
        </p:spPr>
      </p:pic>
      <p:pic>
        <p:nvPicPr>
          <p:cNvPr id="6" name="รูปภาพ 5" descr="lab3-3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7008" y="1412776"/>
            <a:ext cx="4356992" cy="17010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60032" y="3933056"/>
            <a:ext cx="4283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//</a:t>
            </a:r>
            <a:r>
              <a:rPr lang="th-TH" dirty="0" smtClean="0"/>
              <a:t>ให้ลบเปลี่ยน หรือเปลี่ยน </a:t>
            </a:r>
            <a:r>
              <a:rPr lang="en-US" dirty="0" err="1" smtClean="0"/>
              <a:t>lbr</a:t>
            </a:r>
            <a:r>
              <a:rPr lang="th-TH" dirty="0" smtClean="0"/>
              <a:t> เดิมก่อน</a:t>
            </a:r>
            <a:br>
              <a:rPr lang="th-TH" dirty="0" smtClean="0"/>
            </a:br>
            <a:r>
              <a:rPr lang="th-TH" dirty="0" smtClean="0"/>
              <a:t>ปิดเปิด </a:t>
            </a:r>
            <a:r>
              <a:rPr lang="en-US" dirty="0" smtClean="0"/>
              <a:t>Eagle </a:t>
            </a:r>
            <a:r>
              <a:rPr lang="th-TH" dirty="0" smtClean="0"/>
              <a:t>ใหม่ หรือกด </a:t>
            </a:r>
            <a:r>
              <a:rPr lang="en-US" dirty="0" smtClean="0"/>
              <a:t>F5</a:t>
            </a:r>
            <a:endParaRPr lang="th-TH" dirty="0"/>
          </a:p>
        </p:txBody>
      </p:sp>
      <p:pic>
        <p:nvPicPr>
          <p:cNvPr id="8" name="รูปภาพ 7" descr="lamloei2-A4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panel </a:t>
            </a:r>
            <a:r>
              <a:rPr lang="th-TH" dirty="0" smtClean="0"/>
              <a:t>จะมีรายชื่อเพิ่มขึ้นมา</a:t>
            </a:r>
            <a:endParaRPr lang="th-TH" dirty="0"/>
          </a:p>
        </p:txBody>
      </p:sp>
      <p:pic>
        <p:nvPicPr>
          <p:cNvPr id="4" name="รูปภาพ 3" descr="lab3-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124744"/>
            <a:ext cx="3960440" cy="1296144"/>
          </a:xfrm>
          <a:prstGeom prst="rect">
            <a:avLst/>
          </a:prstGeom>
        </p:spPr>
      </p:pic>
      <p:pic>
        <p:nvPicPr>
          <p:cNvPr id="5" name="รูปภาพ 4" descr="lab3-5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2492896"/>
            <a:ext cx="3528392" cy="1768328"/>
          </a:xfrm>
          <a:prstGeom prst="rect">
            <a:avLst/>
          </a:prstGeom>
        </p:spPr>
      </p:pic>
      <p:pic>
        <p:nvPicPr>
          <p:cNvPr id="6" name="รูปภาพ 5" descr="lab3-6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528" y="4293096"/>
            <a:ext cx="4320480" cy="2265927"/>
          </a:xfrm>
          <a:prstGeom prst="rect">
            <a:avLst/>
          </a:prstGeom>
        </p:spPr>
      </p:pic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all Libraries</a:t>
            </a:r>
            <a:endParaRPr lang="th-TH" dirty="0"/>
          </a:p>
        </p:txBody>
      </p:sp>
      <p:pic>
        <p:nvPicPr>
          <p:cNvPr id="4" name="รูปภาพ 3" descr="lab3-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1340768"/>
            <a:ext cx="4105275" cy="4181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5776" y="6021288"/>
            <a:ext cx="4296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เปิดใช้เฉพาะเท่าที่จำเป็น จะทำงานเร็วกว่า</a:t>
            </a:r>
            <a:endParaRPr lang="th-TH" dirty="0"/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923928" y="332656"/>
            <a:ext cx="4824536" cy="1143000"/>
          </a:xfrm>
        </p:spPr>
        <p:txBody>
          <a:bodyPr/>
          <a:lstStyle/>
          <a:p>
            <a:r>
              <a:rPr lang="th-TH" dirty="0" smtClean="0"/>
              <a:t>เปิดใช้ </a:t>
            </a:r>
            <a:r>
              <a:rPr lang="en-US" dirty="0" err="1" smtClean="0"/>
              <a:t>lbr</a:t>
            </a:r>
            <a:r>
              <a:rPr lang="en-US" dirty="0" smtClean="0"/>
              <a:t> </a:t>
            </a:r>
            <a:r>
              <a:rPr lang="th-TH" dirty="0" smtClean="0"/>
              <a:t>ที่จำเป็น</a:t>
            </a:r>
            <a:endParaRPr lang="th-TH" dirty="0"/>
          </a:p>
        </p:txBody>
      </p:sp>
      <p:pic>
        <p:nvPicPr>
          <p:cNvPr id="4" name="รูปภาพ 3" descr="lab3-7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88640"/>
            <a:ext cx="3384376" cy="6427279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8-03-15_00555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988840"/>
            <a:ext cx="2916324" cy="1944216"/>
          </a:xfrm>
          <a:prstGeom prst="rect">
            <a:avLst/>
          </a:prstGeom>
        </p:spPr>
      </p:pic>
      <p:pic>
        <p:nvPicPr>
          <p:cNvPr id="5" name="รูปภาพ 4" descr="2018-03-15_00564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1844824"/>
            <a:ext cx="3138807" cy="2178508"/>
          </a:xfrm>
          <a:prstGeom prst="rect">
            <a:avLst/>
          </a:prstGeom>
        </p:spPr>
      </p:pic>
      <p:pic>
        <p:nvPicPr>
          <p:cNvPr id="6" name="รูปภาพ 5" descr="2018-03-15_00570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3648" y="4725144"/>
            <a:ext cx="6180953" cy="1104762"/>
          </a:xfrm>
          <a:prstGeom prst="rect">
            <a:avLst/>
          </a:prstGeom>
        </p:spPr>
      </p:pic>
      <p:sp>
        <p:nvSpPr>
          <p:cNvPr id="7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เอกสารกำกับโรงงาน มีอะไรบ้าง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?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9" name="ชื่อเรื่อง 1"/>
          <p:cNvSpPr txBox="1">
            <a:spLocks/>
          </p:cNvSpPr>
          <p:nvPr/>
        </p:nvSpPr>
        <p:spPr>
          <a:xfrm>
            <a:off x="2123728" y="5733256"/>
            <a:ext cx="2160240" cy="882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BOM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sp>
        <p:nvSpPr>
          <p:cNvPr id="10" name="ชื่อเรื่อง 1"/>
          <p:cNvSpPr txBox="1">
            <a:spLocks/>
          </p:cNvSpPr>
          <p:nvPr/>
        </p:nvSpPr>
        <p:spPr>
          <a:xfrm>
            <a:off x="755576" y="3933056"/>
            <a:ext cx="3096344" cy="882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Schematic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sp>
        <p:nvSpPr>
          <p:cNvPr id="11" name="ชื่อเรื่อง 1"/>
          <p:cNvSpPr txBox="1">
            <a:spLocks/>
          </p:cNvSpPr>
          <p:nvPr/>
        </p:nvSpPr>
        <p:spPr>
          <a:xfrm>
            <a:off x="4932040" y="3933056"/>
            <a:ext cx="3096344" cy="882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Gerber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sp>
        <p:nvSpPr>
          <p:cNvPr id="14" name="ชื่อเรื่อง 1"/>
          <p:cNvSpPr txBox="1">
            <a:spLocks/>
          </p:cNvSpPr>
          <p:nvPr/>
        </p:nvSpPr>
        <p:spPr>
          <a:xfrm>
            <a:off x="5436096" y="5715000"/>
            <a:ext cx="2160240" cy="882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CordiaUPC" pitchFamily="34" charset="-34"/>
                <a:ea typeface="+mj-ea"/>
                <a:cs typeface="CordiaUPC" pitchFamily="34" charset="-34"/>
              </a:rPr>
              <a:t>OTHER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pic>
        <p:nvPicPr>
          <p:cNvPr id="12" name="รูปภาพ 11" descr="lamloei-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  <p:sp>
        <p:nvSpPr>
          <p:cNvPr id="13" name="ชื่อเรื่อง 1"/>
          <p:cNvSpPr txBox="1">
            <a:spLocks/>
          </p:cNvSpPr>
          <p:nvPr/>
        </p:nvSpPr>
        <p:spPr>
          <a:xfrm>
            <a:off x="395536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Schematic Gerber BOM OTHER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4 </a:t>
            </a:r>
            <a:r>
              <a:rPr lang="th-TH" dirty="0" smtClean="0"/>
              <a:t>สร้าง </a:t>
            </a:r>
            <a:r>
              <a:rPr lang="en-US" dirty="0" smtClean="0"/>
              <a:t>relay module</a:t>
            </a:r>
            <a:endParaRPr lang="th-TH" dirty="0"/>
          </a:p>
        </p:txBody>
      </p:sp>
      <p:pic>
        <p:nvPicPr>
          <p:cNvPr id="4" name="รูปภาพ 3" descr="lab4-0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268760"/>
            <a:ext cx="7790835" cy="5092546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627784" y="188640"/>
            <a:ext cx="6707088" cy="8640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Lab4 Schematic &gt; Edit &gt; Add…</a:t>
            </a:r>
            <a:endParaRPr lang="th-TH" dirty="0"/>
          </a:p>
        </p:txBody>
      </p:sp>
      <p:pic>
        <p:nvPicPr>
          <p:cNvPr id="4" name="รูปภาพ 3" descr="lab4-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332656"/>
            <a:ext cx="2286000" cy="1428750"/>
          </a:xfrm>
          <a:prstGeom prst="rect">
            <a:avLst/>
          </a:prstGeom>
        </p:spPr>
      </p:pic>
      <p:pic>
        <p:nvPicPr>
          <p:cNvPr id="5" name="รูปภาพ 4" descr="lab4-2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1916832"/>
            <a:ext cx="8115620" cy="2143871"/>
          </a:xfrm>
          <a:prstGeom prst="rect">
            <a:avLst/>
          </a:prstGeom>
        </p:spPr>
      </p:pic>
      <p:sp>
        <p:nvSpPr>
          <p:cNvPr id="6" name="วงรี 5"/>
          <p:cNvSpPr/>
          <p:nvPr/>
        </p:nvSpPr>
        <p:spPr>
          <a:xfrm>
            <a:off x="251520" y="2924944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 descr="lab4-3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4149080"/>
            <a:ext cx="2664296" cy="2492256"/>
          </a:xfrm>
          <a:prstGeom prst="rect">
            <a:avLst/>
          </a:prstGeom>
        </p:spPr>
      </p:pic>
      <p:pic>
        <p:nvPicPr>
          <p:cNvPr id="8" name="รูปภาพ 7" descr="lab4-4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99792" y="4077072"/>
            <a:ext cx="2499669" cy="25471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48064" y="4869160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 smtClean="0"/>
              <a:t>ถ้าเป็น </a:t>
            </a:r>
            <a:r>
              <a:rPr lang="en-US" sz="2400" dirty="0" smtClean="0"/>
              <a:t>Schematic </a:t>
            </a:r>
            <a:r>
              <a:rPr lang="th-TH" sz="2400" dirty="0" smtClean="0"/>
              <a:t>จะสนใจตัวสำคัญก่อน</a:t>
            </a:r>
          </a:p>
          <a:p>
            <a:r>
              <a:rPr lang="th-TH" sz="2400" dirty="0" smtClean="0"/>
              <a:t>ถ้าเป็น </a:t>
            </a:r>
            <a:r>
              <a:rPr lang="en-US" sz="2400" dirty="0" smtClean="0"/>
              <a:t>Board </a:t>
            </a:r>
            <a:r>
              <a:rPr lang="th-TH" sz="2400" dirty="0" smtClean="0"/>
              <a:t>จะสนใจตัวใหญ่ก่อน</a:t>
            </a:r>
            <a:endParaRPr lang="th-TH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843808" y="1052736"/>
            <a:ext cx="5932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Seeed</a:t>
            </a:r>
            <a:r>
              <a:rPr lang="en-US" dirty="0" smtClean="0"/>
              <a:t>-Relay &gt; RELAY-DC5V</a:t>
            </a:r>
          </a:p>
        </p:txBody>
      </p:sp>
      <p:pic>
        <p:nvPicPr>
          <p:cNvPr id="11" name="รูปภาพ 10" descr="lamloei2-A4.t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512" y="6021288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Grid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Schematic &gt; View &gt; Grid… </a:t>
            </a:r>
            <a:r>
              <a:rPr lang="th-TH" dirty="0" smtClean="0"/>
              <a:t>เลือก </a:t>
            </a:r>
            <a:r>
              <a:rPr lang="en-US" dirty="0" smtClean="0"/>
              <a:t>On</a:t>
            </a:r>
          </a:p>
          <a:p>
            <a:r>
              <a:rPr lang="en-US" dirty="0" smtClean="0"/>
              <a:t>Board &gt; View &gt; Grid… </a:t>
            </a:r>
            <a:r>
              <a:rPr lang="th-TH" dirty="0" smtClean="0"/>
              <a:t>เลือก </a:t>
            </a:r>
            <a:r>
              <a:rPr lang="en-US" dirty="0" smtClean="0"/>
              <a:t>On</a:t>
            </a:r>
            <a:endParaRPr lang="th-TH" dirty="0" smtClean="0"/>
          </a:p>
          <a:p>
            <a:endParaRPr lang="th-TH" dirty="0"/>
          </a:p>
        </p:txBody>
      </p:sp>
      <p:pic>
        <p:nvPicPr>
          <p:cNvPr id="4" name="รูปภาพ 3" descr="lab4-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2708920"/>
            <a:ext cx="2561351" cy="2016224"/>
          </a:xfrm>
          <a:prstGeom prst="rect">
            <a:avLst/>
          </a:prstGeom>
        </p:spPr>
      </p:pic>
      <p:pic>
        <p:nvPicPr>
          <p:cNvPr id="5" name="รูปภาพ 4" descr="lab4-6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7864" y="2708920"/>
            <a:ext cx="2572786" cy="1800200"/>
          </a:xfrm>
          <a:prstGeom prst="rect">
            <a:avLst/>
          </a:prstGeom>
        </p:spPr>
      </p:pic>
      <p:pic>
        <p:nvPicPr>
          <p:cNvPr id="6" name="รูปภาพ 5" descr="lab4-7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4869160"/>
            <a:ext cx="2124075" cy="1704975"/>
          </a:xfrm>
          <a:prstGeom prst="rect">
            <a:avLst/>
          </a:prstGeom>
        </p:spPr>
      </p:pic>
      <p:pic>
        <p:nvPicPr>
          <p:cNvPr id="7" name="รูปภาพ 6" descr="lab4-8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3928" y="4653136"/>
            <a:ext cx="2442220" cy="1927294"/>
          </a:xfrm>
          <a:prstGeom prst="rect">
            <a:avLst/>
          </a:prstGeom>
        </p:spPr>
      </p:pic>
      <p:pic>
        <p:nvPicPr>
          <p:cNvPr id="8" name="รูปภาพ 7" descr="lamloei2-A4.t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 Grid</a:t>
            </a:r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124744"/>
            <a:ext cx="8892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SparkFun_Connects</a:t>
            </a:r>
            <a:r>
              <a:rPr lang="en-US" dirty="0" smtClean="0"/>
              <a:t> &gt; CONN_20 &gt; CONN_20” &gt; </a:t>
            </a:r>
            <a:r>
              <a:rPr lang="th-TH" dirty="0" smtClean="0"/>
              <a:t>วาง 2 ชิ้น</a:t>
            </a:r>
            <a:endParaRPr lang="th-TH" dirty="0"/>
          </a:p>
        </p:txBody>
      </p:sp>
      <p:pic>
        <p:nvPicPr>
          <p:cNvPr id="6" name="รูปภาพ 5" descr="lab4-9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2060848"/>
            <a:ext cx="2996230" cy="2736304"/>
          </a:xfrm>
          <a:prstGeom prst="rect">
            <a:avLst/>
          </a:prstGeom>
        </p:spPr>
      </p:pic>
      <p:pic>
        <p:nvPicPr>
          <p:cNvPr id="7" name="รูปภาพ 6" descr="lab4-10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5856" y="1916832"/>
            <a:ext cx="2374800" cy="4392488"/>
          </a:xfrm>
          <a:prstGeom prst="rect">
            <a:avLst/>
          </a:prstGeom>
        </p:spPr>
      </p:pic>
      <p:pic>
        <p:nvPicPr>
          <p:cNvPr id="8" name="รูปภาพ 7" descr="lab4-11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0152" y="3645024"/>
            <a:ext cx="2743311" cy="2617267"/>
          </a:xfrm>
          <a:prstGeom prst="rect">
            <a:avLst/>
          </a:prstGeom>
        </p:spPr>
      </p:pic>
      <p:pic>
        <p:nvPicPr>
          <p:cNvPr id="9" name="รูปภาพ 8" descr="lamloei2-A4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เพิ่มอุปกรณ์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179512" y="1484784"/>
            <a:ext cx="86868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Seeed</a:t>
            </a:r>
            <a:r>
              <a:rPr lang="en-US" dirty="0" smtClean="0"/>
              <a:t>-Transistor &gt; s8050</a:t>
            </a:r>
          </a:p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Seeed</a:t>
            </a:r>
            <a:r>
              <a:rPr lang="en-US" dirty="0" smtClean="0"/>
              <a:t>-Resistors &gt; SMD-res-47k-0603</a:t>
            </a:r>
          </a:p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Seeed</a:t>
            </a:r>
            <a:r>
              <a:rPr lang="en-US" dirty="0" smtClean="0"/>
              <a:t>-Resistors &gt; SMD-res-470-0603 *2</a:t>
            </a:r>
          </a:p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Seeed</a:t>
            </a:r>
            <a:r>
              <a:rPr lang="en-US" dirty="0" smtClean="0"/>
              <a:t>-LED &gt; SMD-LED-0603</a:t>
            </a:r>
          </a:p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Seeed</a:t>
            </a:r>
            <a:r>
              <a:rPr lang="en-US" dirty="0" smtClean="0"/>
              <a:t>-Diode &gt; SMD 1N4148 </a:t>
            </a:r>
            <a:r>
              <a:rPr lang="th-TH" dirty="0" smtClean="0"/>
              <a:t>(</a:t>
            </a:r>
            <a:r>
              <a:rPr lang="en-US" dirty="0" smtClean="0"/>
              <a:t>LL-34)</a:t>
            </a:r>
          </a:p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Seeed</a:t>
            </a:r>
            <a:r>
              <a:rPr lang="en-US" dirty="0" smtClean="0"/>
              <a:t>-IC &gt; PMIC-CJT1117-5.0(SOT223)</a:t>
            </a:r>
          </a:p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Seeed</a:t>
            </a:r>
            <a:r>
              <a:rPr lang="en-US" dirty="0" smtClean="0"/>
              <a:t>-Capacitor &gt; 10uf 6.3v 0603</a:t>
            </a:r>
          </a:p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Adafruit</a:t>
            </a:r>
            <a:r>
              <a:rPr lang="en-US" dirty="0" smtClean="0"/>
              <a:t> &gt; PINHD-1x3 &gt; PINHD-1x3*2</a:t>
            </a:r>
          </a:p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SparkFun</a:t>
            </a:r>
            <a:r>
              <a:rPr lang="en-US" dirty="0" smtClean="0"/>
              <a:t>-Aesthetics &gt; FRAME-A4L</a:t>
            </a:r>
            <a:endParaRPr lang="th-TH" dirty="0" smtClean="0"/>
          </a:p>
          <a:p>
            <a:endParaRPr lang="th-TH" dirty="0"/>
          </a:p>
        </p:txBody>
      </p:sp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 </a:t>
            </a:r>
            <a:r>
              <a:rPr lang="th-TH" dirty="0" smtClean="0"/>
              <a:t>เรียงอุปกรณ์</a:t>
            </a:r>
            <a:endParaRPr lang="th-TH" dirty="0"/>
          </a:p>
        </p:txBody>
      </p:sp>
      <p:pic>
        <p:nvPicPr>
          <p:cNvPr id="4" name="รูปภาพ 3" descr="lab5-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340768"/>
            <a:ext cx="8296275" cy="5248275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 descr="lab5-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980728"/>
            <a:ext cx="6238875" cy="4886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1680" y="6021288"/>
            <a:ext cx="292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สามารถลงได้ทีละอุปกรณ์ได้</a:t>
            </a:r>
            <a:endParaRPr lang="th-TH" dirty="0"/>
          </a:p>
        </p:txBody>
      </p:sp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 </a:t>
            </a:r>
            <a:r>
              <a:rPr lang="th-TH" dirty="0" smtClean="0"/>
              <a:t>ลากเส้นโดยใช้ </a:t>
            </a:r>
            <a:r>
              <a:rPr lang="en-US" dirty="0" smtClean="0"/>
              <a:t>Net</a:t>
            </a:r>
            <a:endParaRPr lang="th-TH" dirty="0"/>
          </a:p>
        </p:txBody>
      </p:sp>
      <p:pic>
        <p:nvPicPr>
          <p:cNvPr id="5" name="รูปภาพ 4" descr="lab6-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628800"/>
            <a:ext cx="8107804" cy="3467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5661248"/>
            <a:ext cx="7933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SparkFun-PowerSymbols</a:t>
            </a:r>
            <a:r>
              <a:rPr lang="en-US" dirty="0" smtClean="0"/>
              <a:t> &gt; VCC, 5V, GND</a:t>
            </a:r>
            <a:endParaRPr lang="th-TH" dirty="0"/>
          </a:p>
        </p:txBody>
      </p:sp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เรียงอุปกรณ์บนบอร์ด</a:t>
            </a:r>
            <a:endParaRPr lang="th-TH" dirty="0"/>
          </a:p>
        </p:txBody>
      </p:sp>
      <p:pic>
        <p:nvPicPr>
          <p:cNvPr id="4" name="รูปภาพ 3" descr="lab6-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844824"/>
            <a:ext cx="7734300" cy="4181475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</a:t>
            </a:r>
            <a:endParaRPr lang="th-TH" dirty="0"/>
          </a:p>
        </p:txBody>
      </p:sp>
      <p:pic>
        <p:nvPicPr>
          <p:cNvPr id="4" name="รูปภาพ 3" descr="lab6-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5856" y="1124744"/>
            <a:ext cx="2317229" cy="5545181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8-03-15_0101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1700808"/>
            <a:ext cx="6480720" cy="4980194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Products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ลากเส้น </a:t>
            </a:r>
            <a:r>
              <a:rPr lang="en-US" dirty="0" smtClean="0"/>
              <a:t>Route</a:t>
            </a:r>
            <a:endParaRPr lang="th-TH" dirty="0"/>
          </a:p>
        </p:txBody>
      </p:sp>
      <p:pic>
        <p:nvPicPr>
          <p:cNvPr id="5" name="รูปภาพ 4" descr="lab6-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628800"/>
            <a:ext cx="7308304" cy="3424843"/>
          </a:xfrm>
          <a:prstGeom prst="rect">
            <a:avLst/>
          </a:prstGeom>
        </p:spPr>
      </p:pic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ตรวจลากครบทุกเส้น </a:t>
            </a:r>
            <a:r>
              <a:rPr lang="en-US" dirty="0" smtClean="0"/>
              <a:t>length.ulp</a:t>
            </a:r>
            <a:endParaRPr lang="th-TH" dirty="0"/>
          </a:p>
        </p:txBody>
      </p:sp>
      <p:pic>
        <p:nvPicPr>
          <p:cNvPr id="4" name="รูปภาพ 3" descr="lab6-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124744"/>
            <a:ext cx="2076450" cy="4019550"/>
          </a:xfrm>
          <a:prstGeom prst="rect">
            <a:avLst/>
          </a:prstGeom>
        </p:spPr>
      </p:pic>
      <p:pic>
        <p:nvPicPr>
          <p:cNvPr id="5" name="รูปภาพ 4" descr="lab6-6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1196752"/>
            <a:ext cx="2952327" cy="2187084"/>
          </a:xfrm>
          <a:prstGeom prst="rect">
            <a:avLst/>
          </a:prstGeom>
        </p:spPr>
      </p:pic>
      <p:pic>
        <p:nvPicPr>
          <p:cNvPr id="6" name="รูปภาพ 5" descr="lab6-7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0152" y="1196752"/>
            <a:ext cx="2732069" cy="2160240"/>
          </a:xfrm>
          <a:prstGeom prst="rect">
            <a:avLst/>
          </a:prstGeom>
        </p:spPr>
      </p:pic>
      <p:pic>
        <p:nvPicPr>
          <p:cNvPr id="7" name="รูปภาพ 6" descr="lab6-8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7784" y="3501007"/>
            <a:ext cx="3672408" cy="3192547"/>
          </a:xfrm>
          <a:prstGeom prst="rect">
            <a:avLst/>
          </a:prstGeom>
        </p:spPr>
      </p:pic>
      <p:sp>
        <p:nvSpPr>
          <p:cNvPr id="8" name="วงรี 7"/>
          <p:cNvSpPr/>
          <p:nvPr/>
        </p:nvSpPr>
        <p:spPr>
          <a:xfrm>
            <a:off x="4860032" y="3717032"/>
            <a:ext cx="1224136" cy="2376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 descr="lamloei2-A4.t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7 </a:t>
            </a:r>
            <a:r>
              <a:rPr lang="th-TH" dirty="0" smtClean="0"/>
              <a:t>ทำขอบบอร์ด</a:t>
            </a:r>
            <a:endParaRPr lang="th-TH" dirty="0"/>
          </a:p>
        </p:txBody>
      </p:sp>
      <p:pic>
        <p:nvPicPr>
          <p:cNvPr id="4" name="รูปภาพ 3" descr="lab7-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925" y="1533525"/>
            <a:ext cx="8058150" cy="3790950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8 </a:t>
            </a:r>
            <a:r>
              <a:rPr lang="th-TH" dirty="0" smtClean="0"/>
              <a:t>ลบส่วนไม่ใช้งาน</a:t>
            </a:r>
            <a:endParaRPr lang="th-TH" dirty="0"/>
          </a:p>
        </p:txBody>
      </p:sp>
      <p:pic>
        <p:nvPicPr>
          <p:cNvPr id="4" name="รูปภาพ 3" descr="lab7-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628800"/>
            <a:ext cx="7674106" cy="4809676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ลงรายละเอียด</a:t>
            </a:r>
            <a:endParaRPr lang="th-TH" dirty="0"/>
          </a:p>
        </p:txBody>
      </p:sp>
      <p:pic>
        <p:nvPicPr>
          <p:cNvPr id="4" name="รูปภาพ 3" descr="lab8-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790700"/>
            <a:ext cx="7010400" cy="3276600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ใส่ </a:t>
            </a:r>
            <a:r>
              <a:rPr lang="en-US" dirty="0" smtClean="0"/>
              <a:t>Ground Plane</a:t>
            </a:r>
            <a:endParaRPr lang="th-TH" dirty="0"/>
          </a:p>
        </p:txBody>
      </p:sp>
      <p:pic>
        <p:nvPicPr>
          <p:cNvPr id="5" name="รูปภาพ 4" descr="lab9-8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375" y="1566862"/>
            <a:ext cx="7715250" cy="3724275"/>
          </a:xfrm>
          <a:prstGeom prst="rect">
            <a:avLst/>
          </a:prstGeom>
        </p:spPr>
      </p:pic>
      <p:sp>
        <p:nvSpPr>
          <p:cNvPr id="6" name="วงรี 5"/>
          <p:cNvSpPr/>
          <p:nvPr/>
        </p:nvSpPr>
        <p:spPr>
          <a:xfrm>
            <a:off x="899592" y="4149080"/>
            <a:ext cx="36004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วงรี 12"/>
          <p:cNvSpPr/>
          <p:nvPr/>
        </p:nvSpPr>
        <p:spPr>
          <a:xfrm>
            <a:off x="611560" y="5013176"/>
            <a:ext cx="43204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ตรวจ </a:t>
            </a:r>
            <a:r>
              <a:rPr lang="en-US" dirty="0" smtClean="0"/>
              <a:t>DRU oshpark-2layer.dru</a:t>
            </a:r>
            <a:endParaRPr lang="th-TH" dirty="0"/>
          </a:p>
        </p:txBody>
      </p:sp>
      <p:pic>
        <p:nvPicPr>
          <p:cNvPr id="4" name="รูปภาพ 3" descr="lab8-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1196752"/>
            <a:ext cx="542925" cy="542925"/>
          </a:xfrm>
          <a:prstGeom prst="rect">
            <a:avLst/>
          </a:prstGeom>
        </p:spPr>
      </p:pic>
      <p:pic>
        <p:nvPicPr>
          <p:cNvPr id="5" name="รูปภาพ 4" descr="lab8-3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1760" y="1196752"/>
            <a:ext cx="3168351" cy="1834510"/>
          </a:xfrm>
          <a:prstGeom prst="rect">
            <a:avLst/>
          </a:prstGeom>
        </p:spPr>
      </p:pic>
      <p:pic>
        <p:nvPicPr>
          <p:cNvPr id="6" name="รูปภาพ 5" descr="lab8-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85413" y="3068960"/>
            <a:ext cx="6573470" cy="3789040"/>
          </a:xfrm>
          <a:prstGeom prst="rect">
            <a:avLst/>
          </a:prstGeom>
        </p:spPr>
      </p:pic>
      <p:sp>
        <p:nvSpPr>
          <p:cNvPr id="7" name="วงรี 6"/>
          <p:cNvSpPr/>
          <p:nvPr/>
        </p:nvSpPr>
        <p:spPr>
          <a:xfrm>
            <a:off x="3995936" y="4581128"/>
            <a:ext cx="216024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3707904" y="6165304"/>
            <a:ext cx="2440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ต้องไม่มี </a:t>
            </a:r>
            <a:r>
              <a:rPr lang="en-US" dirty="0" smtClean="0"/>
              <a:t>Error </a:t>
            </a:r>
            <a:r>
              <a:rPr lang="th-TH" dirty="0" smtClean="0"/>
              <a:t>ขึ้นมา</a:t>
            </a:r>
            <a:endParaRPr lang="th-TH" dirty="0"/>
          </a:p>
        </p:txBody>
      </p:sp>
      <p:pic>
        <p:nvPicPr>
          <p:cNvPr id="9" name="รูปภาพ 8" descr="lamloei2-A4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9 Gen CAM file</a:t>
            </a:r>
            <a:endParaRPr lang="th-TH" dirty="0"/>
          </a:p>
        </p:txBody>
      </p:sp>
      <p:pic>
        <p:nvPicPr>
          <p:cNvPr id="4" name="รูปภาพ 3" descr="lab9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1556792"/>
            <a:ext cx="5715000" cy="3838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7784" y="5805264"/>
            <a:ext cx="3344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โฟลเดอร์ก่อนสร้าง </a:t>
            </a:r>
            <a:r>
              <a:rPr lang="en-US" dirty="0" smtClean="0"/>
              <a:t>CAM File</a:t>
            </a:r>
            <a:endParaRPr lang="th-TH" dirty="0"/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คลิกปุ่ม </a:t>
            </a:r>
            <a:r>
              <a:rPr lang="en-US" dirty="0" smtClean="0"/>
              <a:t>CAM Processor</a:t>
            </a:r>
            <a:endParaRPr lang="th-TH" dirty="0"/>
          </a:p>
        </p:txBody>
      </p:sp>
      <p:pic>
        <p:nvPicPr>
          <p:cNvPr id="5" name="รูปภาพ 4" descr="lab9-9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196752"/>
            <a:ext cx="7639050" cy="5372100"/>
          </a:xfrm>
          <a:prstGeom prst="rect">
            <a:avLst/>
          </a:prstGeom>
        </p:spPr>
      </p:pic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&gt; Open &gt; Job…</a:t>
            </a:r>
            <a:endParaRPr lang="th-TH" dirty="0"/>
          </a:p>
        </p:txBody>
      </p:sp>
      <p:pic>
        <p:nvPicPr>
          <p:cNvPr id="4" name="รูปภาพ 3" descr="lab9-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484784"/>
            <a:ext cx="2952328" cy="1981200"/>
          </a:xfrm>
          <a:prstGeom prst="rect">
            <a:avLst/>
          </a:prstGeom>
        </p:spPr>
      </p:pic>
      <p:pic>
        <p:nvPicPr>
          <p:cNvPr id="5" name="รูปภาพ 4" descr="lab9-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5856" y="1484784"/>
            <a:ext cx="5665093" cy="4410075"/>
          </a:xfrm>
          <a:prstGeom prst="rect">
            <a:avLst/>
          </a:prstGeom>
        </p:spPr>
      </p:pic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ตามสไตล์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Maker 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คืออะไร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?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3648" y="2093947"/>
            <a:ext cx="6421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ผู้ประดิษฐ์ผลิตภัณฑ์ ตอบโจทย์ตัวเอง</a:t>
            </a: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Job</a:t>
            </a:r>
            <a:endParaRPr lang="th-TH" dirty="0"/>
          </a:p>
        </p:txBody>
      </p:sp>
      <p:pic>
        <p:nvPicPr>
          <p:cNvPr id="4" name="รูปภาพ 3" descr="lab9-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1700808"/>
            <a:ext cx="5867400" cy="4524375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 File</a:t>
            </a:r>
            <a:endParaRPr lang="th-TH" dirty="0"/>
          </a:p>
        </p:txBody>
      </p:sp>
      <p:pic>
        <p:nvPicPr>
          <p:cNvPr id="4" name="รูปภาพ 3" descr="lab9-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1343025"/>
            <a:ext cx="5619750" cy="5514975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ตรวจด้วย </a:t>
            </a:r>
            <a:r>
              <a:rPr lang="en-US" dirty="0" err="1" smtClean="0"/>
              <a:t>Gerbv</a:t>
            </a:r>
            <a:endParaRPr lang="th-TH" dirty="0"/>
          </a:p>
        </p:txBody>
      </p:sp>
      <p:pic>
        <p:nvPicPr>
          <p:cNvPr id="4" name="รูปภาพ 3" descr="lab10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484784"/>
            <a:ext cx="8532440" cy="4547303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Zip cam file</a:t>
            </a:r>
            <a:endParaRPr lang="th-TH" dirty="0"/>
          </a:p>
        </p:txBody>
      </p:sp>
      <p:pic>
        <p:nvPicPr>
          <p:cNvPr id="4" name="รูปภาพ 3" descr="lab9-7.tif"/>
          <p:cNvPicPr>
            <a:picLocks noChangeAspect="1"/>
          </p:cNvPicPr>
          <p:nvPr/>
        </p:nvPicPr>
        <p:blipFill>
          <a:blip r:embed="rId2" cstate="print"/>
          <a:srcRect l="2159" t="18480" b="5179"/>
          <a:stretch>
            <a:fillRect/>
          </a:stretch>
        </p:blipFill>
        <p:spPr>
          <a:xfrm>
            <a:off x="395535" y="2132856"/>
            <a:ext cx="8535725" cy="3744416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699792" y="260648"/>
            <a:ext cx="6444208" cy="1143000"/>
          </a:xfrm>
        </p:spPr>
        <p:txBody>
          <a:bodyPr/>
          <a:lstStyle/>
          <a:p>
            <a:r>
              <a:rPr lang="en-US" dirty="0" smtClean="0"/>
              <a:t>Lab 10 Check </a:t>
            </a:r>
            <a:r>
              <a:rPr lang="en-US" dirty="0" err="1" smtClean="0"/>
              <a:t>oshpark</a:t>
            </a:r>
            <a:endParaRPr lang="th-TH" dirty="0"/>
          </a:p>
        </p:txBody>
      </p:sp>
      <p:pic>
        <p:nvPicPr>
          <p:cNvPr id="4" name="รูปภาพ 3" descr="lab10-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332656"/>
            <a:ext cx="2035970" cy="6165304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11 BOM File</a:t>
            </a:r>
            <a:endParaRPr lang="th-TH" dirty="0"/>
          </a:p>
        </p:txBody>
      </p:sp>
      <p:pic>
        <p:nvPicPr>
          <p:cNvPr id="4" name="รูปภาพ 3" descr="lab1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340768"/>
            <a:ext cx="3286125" cy="4257675"/>
          </a:xfrm>
          <a:prstGeom prst="rect">
            <a:avLst/>
          </a:prstGeom>
        </p:spPr>
      </p:pic>
      <p:pic>
        <p:nvPicPr>
          <p:cNvPr id="5" name="รูปภาพ 4" descr="lab11-2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3928" y="1340768"/>
            <a:ext cx="4848771" cy="3591970"/>
          </a:xfrm>
          <a:prstGeom prst="rect">
            <a:avLst/>
          </a:prstGeom>
        </p:spPr>
      </p:pic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เลือก </a:t>
            </a:r>
            <a:r>
              <a:rPr lang="en-US" dirty="0" smtClean="0"/>
              <a:t>CSV </a:t>
            </a:r>
            <a:r>
              <a:rPr lang="th-TH" dirty="0" smtClean="0"/>
              <a:t>แล้ว </a:t>
            </a:r>
            <a:r>
              <a:rPr lang="en-US" dirty="0" smtClean="0"/>
              <a:t>Save</a:t>
            </a:r>
            <a:endParaRPr lang="th-TH" dirty="0"/>
          </a:p>
        </p:txBody>
      </p:sp>
      <p:pic>
        <p:nvPicPr>
          <p:cNvPr id="4" name="รูปภาพ 3" descr="lab11-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340768"/>
            <a:ext cx="8763322" cy="3790044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lab11-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908720"/>
            <a:ext cx="5953125" cy="4410075"/>
          </a:xfrm>
          <a:prstGeom prst="rect">
            <a:avLst/>
          </a:prstGeom>
        </p:spPr>
      </p:pic>
      <p:pic>
        <p:nvPicPr>
          <p:cNvPr id="3" name="รูปภาพ 2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sep=;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เปิดไฟล์ </a:t>
            </a:r>
            <a:r>
              <a:rPr lang="en-US" dirty="0" err="1" smtClean="0"/>
              <a:t>csv</a:t>
            </a:r>
            <a:r>
              <a:rPr lang="en-US" dirty="0" smtClean="0"/>
              <a:t> </a:t>
            </a:r>
            <a:r>
              <a:rPr lang="th-TH" dirty="0" smtClean="0"/>
              <a:t>ด้วย </a:t>
            </a:r>
            <a:r>
              <a:rPr lang="en-US" dirty="0" smtClean="0"/>
              <a:t>Notepad</a:t>
            </a:r>
          </a:p>
          <a:p>
            <a:r>
              <a:rPr lang="th-TH" dirty="0" smtClean="0"/>
              <a:t>พิมพ์ </a:t>
            </a:r>
            <a:r>
              <a:rPr lang="en-US" dirty="0" smtClean="0"/>
              <a:t>sep=; </a:t>
            </a:r>
            <a:r>
              <a:rPr lang="th-TH" dirty="0" smtClean="0"/>
              <a:t>ในบรรทัดแรก</a:t>
            </a:r>
            <a:endParaRPr lang="th-TH" dirty="0"/>
          </a:p>
        </p:txBody>
      </p:sp>
      <p:pic>
        <p:nvPicPr>
          <p:cNvPr id="4" name="รูปภาพ 3" descr="lab11-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2924944"/>
            <a:ext cx="8189385" cy="2445281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เปิด </a:t>
            </a:r>
            <a:r>
              <a:rPr lang="en-US" dirty="0" err="1" smtClean="0"/>
              <a:t>csv</a:t>
            </a:r>
            <a:r>
              <a:rPr lang="en-US" dirty="0" smtClean="0"/>
              <a:t> </a:t>
            </a:r>
            <a:r>
              <a:rPr lang="th-TH" dirty="0" smtClean="0"/>
              <a:t>ด้วย </a:t>
            </a:r>
            <a:r>
              <a:rPr lang="en-US" dirty="0" smtClean="0"/>
              <a:t>Excel</a:t>
            </a:r>
            <a:endParaRPr lang="th-TH" dirty="0"/>
          </a:p>
        </p:txBody>
      </p:sp>
      <p:pic>
        <p:nvPicPr>
          <p:cNvPr id="4" name="รูปภาพ 3" descr="lab11-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844824"/>
            <a:ext cx="7877175" cy="4314825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NodeWiFi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Schematic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nodewifi-s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484784"/>
            <a:ext cx="7790477" cy="5190477"/>
          </a:xfrm>
          <a:prstGeom prst="rect">
            <a:avLst/>
          </a:prstGeom>
        </p:spPr>
      </p:pic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Lab12 </a:t>
            </a:r>
            <a:r>
              <a:rPr lang="th-TH" dirty="0" smtClean="0"/>
              <a:t>เปิด </a:t>
            </a:r>
            <a:r>
              <a:rPr lang="en-US" dirty="0" err="1" smtClean="0"/>
              <a:t>bom</a:t>
            </a:r>
            <a:r>
              <a:rPr lang="en-US" dirty="0" smtClean="0"/>
              <a:t> template</a:t>
            </a:r>
            <a:endParaRPr lang="th-TH" dirty="0"/>
          </a:p>
        </p:txBody>
      </p:sp>
      <p:pic>
        <p:nvPicPr>
          <p:cNvPr id="4" name="รูปภาพ 3" descr="lab1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700808"/>
            <a:ext cx="8499105" cy="4207704"/>
          </a:xfrm>
          <a:prstGeom prst="rect">
            <a:avLst/>
          </a:prstGeom>
        </p:spPr>
      </p:pic>
      <p:sp>
        <p:nvSpPr>
          <p:cNvPr id="5" name="วงรี 4"/>
          <p:cNvSpPr/>
          <p:nvPr/>
        </p:nvSpPr>
        <p:spPr>
          <a:xfrm>
            <a:off x="8172400" y="5589240"/>
            <a:ext cx="648072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Lab13 </a:t>
            </a:r>
            <a:r>
              <a:rPr lang="th-TH" dirty="0" smtClean="0"/>
              <a:t>ค้นหา </a:t>
            </a:r>
            <a:r>
              <a:rPr lang="en-US" dirty="0" err="1" smtClean="0"/>
              <a:t>bom</a:t>
            </a:r>
            <a:endParaRPr lang="th-TH" dirty="0"/>
          </a:p>
        </p:txBody>
      </p:sp>
      <p:pic>
        <p:nvPicPr>
          <p:cNvPr id="4" name="รูปภาพ 3" descr="lab13.tif"/>
          <p:cNvPicPr>
            <a:picLocks noChangeAspect="1"/>
          </p:cNvPicPr>
          <p:nvPr/>
        </p:nvPicPr>
        <p:blipFill>
          <a:blip r:embed="rId2" cstate="print"/>
          <a:srcRect b="27499"/>
          <a:stretch>
            <a:fillRect/>
          </a:stretch>
        </p:blipFill>
        <p:spPr>
          <a:xfrm>
            <a:off x="1691680" y="1340768"/>
            <a:ext cx="5760640" cy="5382684"/>
          </a:xfrm>
          <a:prstGeom prst="rect">
            <a:avLst/>
          </a:prstGeom>
        </p:spPr>
      </p:pic>
      <p:sp>
        <p:nvSpPr>
          <p:cNvPr id="5" name="วงรี 4"/>
          <p:cNvSpPr/>
          <p:nvPr/>
        </p:nvSpPr>
        <p:spPr>
          <a:xfrm>
            <a:off x="3131840" y="6237312"/>
            <a:ext cx="2520280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วงรี 5"/>
          <p:cNvSpPr/>
          <p:nvPr/>
        </p:nvSpPr>
        <p:spPr>
          <a:xfrm>
            <a:off x="6660232" y="3933056"/>
            <a:ext cx="792088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วงรี 6"/>
          <p:cNvSpPr/>
          <p:nvPr/>
        </p:nvSpPr>
        <p:spPr>
          <a:xfrm>
            <a:off x="3491880" y="3140968"/>
            <a:ext cx="2232248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วงรี 7"/>
          <p:cNvSpPr/>
          <p:nvPr/>
        </p:nvSpPr>
        <p:spPr>
          <a:xfrm>
            <a:off x="6092552" y="2933328"/>
            <a:ext cx="165618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Bom.xlsx</a:t>
            </a:r>
            <a:endParaRPr lang="th-TH" dirty="0"/>
          </a:p>
        </p:txBody>
      </p:sp>
      <p:pic>
        <p:nvPicPr>
          <p:cNvPr id="4" name="รูปภาพ 3" descr="lab13-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2257104"/>
            <a:ext cx="8640960" cy="2514667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สรุป</a:t>
            </a:r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2420888"/>
            <a:ext cx="1584176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Project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3284984"/>
            <a:ext cx="79208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sch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475656" y="4653136"/>
            <a:ext cx="79208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brd</a:t>
            </a:r>
            <a:endParaRPr lang="en-US" dirty="0" smtClean="0"/>
          </a:p>
        </p:txBody>
      </p:sp>
      <p:sp>
        <p:nvSpPr>
          <p:cNvPr id="9" name="ลูกศรขวา 8"/>
          <p:cNvSpPr/>
          <p:nvPr/>
        </p:nvSpPr>
        <p:spPr>
          <a:xfrm>
            <a:off x="3419872" y="4869160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ลูกศรขวา 9"/>
          <p:cNvSpPr/>
          <p:nvPr/>
        </p:nvSpPr>
        <p:spPr>
          <a:xfrm>
            <a:off x="3419872" y="3429000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4355976" y="3284984"/>
            <a:ext cx="187220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bom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355976" y="4725144"/>
            <a:ext cx="187220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gerber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259632" y="5877272"/>
            <a:ext cx="3555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sch</a:t>
            </a:r>
            <a:r>
              <a:rPr lang="en-US" dirty="0" smtClean="0"/>
              <a:t> </a:t>
            </a:r>
            <a:r>
              <a:rPr lang="th-TH" dirty="0" smtClean="0"/>
              <a:t>กับ </a:t>
            </a:r>
            <a:r>
              <a:rPr lang="en-US" dirty="0" err="1" smtClean="0"/>
              <a:t>brd</a:t>
            </a:r>
            <a:r>
              <a:rPr lang="en-US" dirty="0" smtClean="0"/>
              <a:t> </a:t>
            </a:r>
            <a:r>
              <a:rPr lang="th-TH" dirty="0" smtClean="0"/>
              <a:t>ต้องเป็นชื่อเดียวกัน</a:t>
            </a:r>
            <a:endParaRPr lang="th-TH" dirty="0"/>
          </a:p>
        </p:txBody>
      </p:sp>
      <p:pic>
        <p:nvPicPr>
          <p:cNvPr id="14" name="รูปภาพ 13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9632" y="0"/>
            <a:ext cx="49201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&gt; New</a:t>
            </a:r>
          </a:p>
          <a:p>
            <a:r>
              <a:rPr lang="en-US" dirty="0" smtClean="0"/>
              <a:t>Edit &gt; Paste</a:t>
            </a:r>
          </a:p>
          <a:p>
            <a:r>
              <a:rPr lang="en-US" dirty="0" smtClean="0"/>
              <a:t>Wire &gt; layer 46 width: 0 </a:t>
            </a:r>
            <a:r>
              <a:rPr lang="th-TH" dirty="0" smtClean="0"/>
              <a:t>เพื่อแบ่งช่อง</a:t>
            </a:r>
          </a:p>
          <a:p>
            <a:r>
              <a:rPr lang="th-TH" dirty="0" smtClean="0"/>
              <a:t>แล้วบันทึก </a:t>
            </a:r>
            <a:r>
              <a:rPr lang="en-US" dirty="0" smtClean="0"/>
              <a:t>switch2032-panel.brd</a:t>
            </a:r>
          </a:p>
          <a:p>
            <a:endParaRPr lang="th-TH" dirty="0"/>
          </a:p>
        </p:txBody>
      </p:sp>
      <p:pic>
        <p:nvPicPr>
          <p:cNvPr id="6" name="รูปภาพ 5" descr="2017-07-06_16381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2132856"/>
            <a:ext cx="6714286" cy="4504762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3888" y="260648"/>
            <a:ext cx="2191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สร้าง </a:t>
            </a:r>
            <a:r>
              <a:rPr lang="en-US" dirty="0" err="1" smtClean="0"/>
              <a:t>gerber</a:t>
            </a:r>
            <a:r>
              <a:rPr lang="en-US" dirty="0" smtClean="0"/>
              <a:t> </a:t>
            </a:r>
            <a:r>
              <a:rPr lang="th-TH" dirty="0" smtClean="0"/>
              <a:t>ใหม่</a:t>
            </a:r>
            <a:endParaRPr lang="th-TH" dirty="0"/>
          </a:p>
        </p:txBody>
      </p:sp>
      <p:pic>
        <p:nvPicPr>
          <p:cNvPr id="5" name="รูปภาพ 4" descr="0cd031c880fa62f3f5ce36c8d1c1ab7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3768" y="1052736"/>
            <a:ext cx="1905000" cy="1272540"/>
          </a:xfrm>
          <a:prstGeom prst="rect">
            <a:avLst/>
          </a:prstGeom>
        </p:spPr>
      </p:pic>
      <p:pic>
        <p:nvPicPr>
          <p:cNvPr id="6" name="รูปภาพ 5" descr="3ac56ed45de988e40bd01cf720824d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92" y="2420888"/>
            <a:ext cx="1905000" cy="1268730"/>
          </a:xfrm>
          <a:prstGeom prst="rect">
            <a:avLst/>
          </a:prstGeom>
        </p:spPr>
      </p:pic>
      <p:pic>
        <p:nvPicPr>
          <p:cNvPr id="7" name="รูปภาพ 6" descr="9a47bc3e321b686b99c432752ffe30c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36" y="2420888"/>
            <a:ext cx="1905000" cy="1268730"/>
          </a:xfrm>
          <a:prstGeom prst="rect">
            <a:avLst/>
          </a:prstGeom>
        </p:spPr>
      </p:pic>
      <p:pic>
        <p:nvPicPr>
          <p:cNvPr id="8" name="รูปภาพ 7" descr="92a3aab84954d13e8df9681c33e4187f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0232" y="2420888"/>
            <a:ext cx="1905000" cy="1268730"/>
          </a:xfrm>
          <a:prstGeom prst="rect">
            <a:avLst/>
          </a:prstGeom>
        </p:spPr>
      </p:pic>
      <p:pic>
        <p:nvPicPr>
          <p:cNvPr id="9" name="รูปภาพ 8" descr="737b4c22f3c9ed058fe07f3cba63db6a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0232" y="1052736"/>
            <a:ext cx="1905000" cy="1268730"/>
          </a:xfrm>
          <a:prstGeom prst="rect">
            <a:avLst/>
          </a:prstGeom>
        </p:spPr>
      </p:pic>
      <p:pic>
        <p:nvPicPr>
          <p:cNvPr id="10" name="รูปภาพ 9" descr="1326fbc75d2420e7aa442ed6065777f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88224" y="3933056"/>
            <a:ext cx="1905000" cy="1268730"/>
          </a:xfrm>
          <a:prstGeom prst="rect">
            <a:avLst/>
          </a:prstGeom>
        </p:spPr>
      </p:pic>
      <p:pic>
        <p:nvPicPr>
          <p:cNvPr id="11" name="รูปภาพ 10" descr="6057e2ceacf4dd51c5b59951a50ad134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3768" y="2420888"/>
            <a:ext cx="1905000" cy="1268730"/>
          </a:xfrm>
          <a:prstGeom prst="rect">
            <a:avLst/>
          </a:prstGeom>
        </p:spPr>
      </p:pic>
      <p:pic>
        <p:nvPicPr>
          <p:cNvPr id="12" name="รูปภาพ 11" descr="b333cfe7e9a8e8db95ba9aaf86f9c22f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5536" y="1052736"/>
            <a:ext cx="1905000" cy="1268730"/>
          </a:xfrm>
          <a:prstGeom prst="rect">
            <a:avLst/>
          </a:prstGeom>
        </p:spPr>
      </p:pic>
      <p:pic>
        <p:nvPicPr>
          <p:cNvPr id="13" name="รูปภาพ 12" descr="ce25afc746fb2f6fd4cc9638649dcae8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88224" y="5301208"/>
            <a:ext cx="1905000" cy="1268730"/>
          </a:xfrm>
          <a:prstGeom prst="rect">
            <a:avLst/>
          </a:prstGeom>
        </p:spPr>
      </p:pic>
      <p:pic>
        <p:nvPicPr>
          <p:cNvPr id="14" name="รูปภาพ 13" descr="e9a956cf675723324735b6e694f3c9c6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99992" y="1052736"/>
            <a:ext cx="1905000" cy="12687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5536" y="4221088"/>
            <a:ext cx="3215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ให้คำนวณ </a:t>
            </a:r>
            <a:r>
              <a:rPr lang="en-US" dirty="0" smtClean="0"/>
              <a:t>cost </a:t>
            </a:r>
            <a:r>
              <a:rPr lang="th-TH" dirty="0" smtClean="0"/>
              <a:t>ของ </a:t>
            </a:r>
            <a:r>
              <a:rPr lang="en-US" dirty="0" smtClean="0"/>
              <a:t>panel</a:t>
            </a:r>
            <a:endParaRPr lang="th-TH" dirty="0"/>
          </a:p>
        </p:txBody>
      </p:sp>
      <p:pic>
        <p:nvPicPr>
          <p:cNvPr id="16" name="รูปภาพ 15" descr="lamloei2-A4.ti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 </a:t>
            </a:r>
            <a:r>
              <a:rPr lang="th-TH" dirty="0" smtClean="0"/>
              <a:t>เพิ่ม </a:t>
            </a:r>
            <a:r>
              <a:rPr lang="en-US" dirty="0" smtClean="0"/>
              <a:t>Logo</a:t>
            </a:r>
            <a:endParaRPr lang="th-TH" dirty="0"/>
          </a:p>
        </p:txBody>
      </p:sp>
      <p:pic>
        <p:nvPicPr>
          <p:cNvPr id="4" name="รูปภาพ 3" descr="lamloei-logo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1880" y="2708920"/>
            <a:ext cx="2031746" cy="1485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7744" y="1844824"/>
            <a:ext cx="4535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เตรียมภาพนามสกุล </a:t>
            </a:r>
            <a:r>
              <a:rPr lang="en-US" dirty="0" smtClean="0"/>
              <a:t>bmp </a:t>
            </a:r>
            <a:r>
              <a:rPr lang="th-TH" dirty="0" smtClean="0"/>
              <a:t>แบบ 2 สี ขาวดำ</a:t>
            </a:r>
            <a:endParaRPr lang="th-TH" dirty="0"/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Device	&gt; Lib</a:t>
            </a:r>
          </a:p>
          <a:p>
            <a:r>
              <a:rPr lang="en-US" dirty="0" smtClean="0"/>
              <a:t>Package	&gt; </a:t>
            </a:r>
            <a:r>
              <a:rPr lang="en-US" dirty="0" err="1" smtClean="0"/>
              <a:t>Brd</a:t>
            </a:r>
            <a:endParaRPr lang="en-US" dirty="0" smtClean="0"/>
          </a:p>
          <a:p>
            <a:r>
              <a:rPr lang="en-US" dirty="0" smtClean="0"/>
              <a:t>Symbol  	&gt; </a:t>
            </a:r>
            <a:r>
              <a:rPr lang="en-US" dirty="0" err="1" smtClean="0"/>
              <a:t>Sch</a:t>
            </a:r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2636912"/>
            <a:ext cx="165618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Device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4208" y="3501008"/>
            <a:ext cx="125431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Symbol</a:t>
            </a:r>
            <a:endParaRPr lang="th-TH" dirty="0"/>
          </a:p>
        </p:txBody>
      </p:sp>
      <p:sp>
        <p:nvSpPr>
          <p:cNvPr id="6" name="TextBox 5"/>
          <p:cNvSpPr txBox="1"/>
          <p:nvPr/>
        </p:nvSpPr>
        <p:spPr>
          <a:xfrm>
            <a:off x="4932040" y="3501008"/>
            <a:ext cx="135889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Package</a:t>
            </a:r>
            <a:endParaRPr lang="th-TH" dirty="0"/>
          </a:p>
        </p:txBody>
      </p:sp>
      <p:sp>
        <p:nvSpPr>
          <p:cNvPr id="8" name="TextBox 7"/>
          <p:cNvSpPr txBox="1"/>
          <p:nvPr/>
        </p:nvSpPr>
        <p:spPr>
          <a:xfrm>
            <a:off x="4499992" y="1700808"/>
            <a:ext cx="3384376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Library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th-TH" dirty="0"/>
          </a:p>
        </p:txBody>
      </p:sp>
      <p:cxnSp>
        <p:nvCxnSpPr>
          <p:cNvPr id="10" name="ลูกศรเชื่อมต่อแบบตรง 9"/>
          <p:cNvCxnSpPr/>
          <p:nvPr/>
        </p:nvCxnSpPr>
        <p:spPr>
          <a:xfrm flipH="1">
            <a:off x="5508104" y="3212976"/>
            <a:ext cx="544687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/>
          <p:cNvCxnSpPr/>
          <p:nvPr/>
        </p:nvCxnSpPr>
        <p:spPr>
          <a:xfrm>
            <a:off x="6516216" y="3212976"/>
            <a:ext cx="540060" cy="2688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0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&gt; New &gt; Library</a:t>
            </a:r>
            <a:endParaRPr lang="th-TH" dirty="0"/>
          </a:p>
        </p:txBody>
      </p:sp>
      <p:pic>
        <p:nvPicPr>
          <p:cNvPr id="4" name="รูปภาพ 3" descr="2017-07-06_2241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340768"/>
            <a:ext cx="3238095" cy="1428572"/>
          </a:xfrm>
          <a:prstGeom prst="rect">
            <a:avLst/>
          </a:prstGeom>
        </p:spPr>
      </p:pic>
      <p:pic>
        <p:nvPicPr>
          <p:cNvPr id="5" name="รูปภาพ 4" descr="2017-07-06_22453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2996952"/>
            <a:ext cx="3966641" cy="2376264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1043608" y="3356992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 descr="2017-07-06_22560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008" y="1268760"/>
            <a:ext cx="3808115" cy="2376264"/>
          </a:xfrm>
          <a:prstGeom prst="rect">
            <a:avLst/>
          </a:prstGeom>
        </p:spPr>
      </p:pic>
      <p:pic>
        <p:nvPicPr>
          <p:cNvPr id="8" name="รูปภาพ 7" descr="2017-07-06_22580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4008" y="3717032"/>
            <a:ext cx="4161905" cy="28952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5536" y="5473005"/>
            <a:ext cx="21619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สร้าง </a:t>
            </a:r>
            <a:r>
              <a:rPr lang="en-US" dirty="0" smtClean="0"/>
              <a:t>library </a:t>
            </a:r>
            <a:r>
              <a:rPr lang="th-TH" dirty="0" smtClean="0"/>
              <a:t>ใหม่</a:t>
            </a:r>
            <a:br>
              <a:rPr lang="th-TH" dirty="0" smtClean="0"/>
            </a:br>
            <a:r>
              <a:rPr lang="th-TH" dirty="0" smtClean="0"/>
              <a:t>แล้วบันทึก</a:t>
            </a:r>
            <a:br>
              <a:rPr lang="th-TH" dirty="0" smtClean="0"/>
            </a:br>
            <a:r>
              <a:rPr lang="th-TH" dirty="0" smtClean="0"/>
              <a:t>คลิกขวา </a:t>
            </a:r>
            <a:r>
              <a:rPr lang="en-US" dirty="0" smtClean="0"/>
              <a:t>Use</a:t>
            </a:r>
            <a:endParaRPr lang="th-TH" dirty="0"/>
          </a:p>
        </p:txBody>
      </p:sp>
      <p:pic>
        <p:nvPicPr>
          <p:cNvPr id="10" name="รูปภาพ 9" descr="lamloei2-A4.t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07-06_2302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3768" y="260648"/>
            <a:ext cx="3024336" cy="3399032"/>
          </a:xfrm>
          <a:prstGeom prst="rect">
            <a:avLst/>
          </a:prstGeom>
        </p:spPr>
      </p:pic>
      <p:pic>
        <p:nvPicPr>
          <p:cNvPr id="5" name="รูปภาพ 4" descr="2017-07-06_23064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776" y="3861048"/>
            <a:ext cx="5184576" cy="27538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36" y="1196752"/>
            <a:ext cx="2001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Symbol</a:t>
            </a:r>
            <a:endParaRPr lang="th-TH" dirty="0"/>
          </a:p>
        </p:txBody>
      </p:sp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NodeWiFi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Gerber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bcu.svg.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4149080"/>
            <a:ext cx="1523810" cy="2340953"/>
          </a:xfrm>
          <a:prstGeom prst="rect">
            <a:avLst/>
          </a:prstGeom>
        </p:spPr>
      </p:pic>
      <p:pic>
        <p:nvPicPr>
          <p:cNvPr id="6" name="รูปภาพ 5" descr="bottom.svg.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4077072"/>
            <a:ext cx="1523810" cy="2600000"/>
          </a:xfrm>
          <a:prstGeom prst="rect">
            <a:avLst/>
          </a:prstGeom>
        </p:spPr>
      </p:pic>
      <p:pic>
        <p:nvPicPr>
          <p:cNvPr id="7" name="รูปภาพ 6" descr="bsm.svg.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2120" y="4077072"/>
            <a:ext cx="1523810" cy="2495238"/>
          </a:xfrm>
          <a:prstGeom prst="rect">
            <a:avLst/>
          </a:prstGeom>
        </p:spPr>
      </p:pic>
      <p:pic>
        <p:nvPicPr>
          <p:cNvPr id="8" name="รูปภาพ 7" descr="bss.svg.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1720" y="4077072"/>
            <a:ext cx="1523810" cy="2472381"/>
          </a:xfrm>
          <a:prstGeom prst="rect">
            <a:avLst/>
          </a:prstGeom>
        </p:spPr>
      </p:pic>
      <p:pic>
        <p:nvPicPr>
          <p:cNvPr id="9" name="รูปภาพ 8" descr="drl.svg.m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52320" y="1340768"/>
            <a:ext cx="1523810" cy="2487619"/>
          </a:xfrm>
          <a:prstGeom prst="rect">
            <a:avLst/>
          </a:prstGeom>
        </p:spPr>
      </p:pic>
      <p:pic>
        <p:nvPicPr>
          <p:cNvPr id="10" name="รูปภาพ 9" descr="out.svg.m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52320" y="4005064"/>
            <a:ext cx="1523810" cy="2600000"/>
          </a:xfrm>
          <a:prstGeom prst="rect">
            <a:avLst/>
          </a:prstGeom>
        </p:spPr>
      </p:pic>
      <p:pic>
        <p:nvPicPr>
          <p:cNvPr id="11" name="รูปภาพ 10" descr="tcu.svg.m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1920" y="1412776"/>
            <a:ext cx="1523810" cy="2481905"/>
          </a:xfrm>
          <a:prstGeom prst="rect">
            <a:avLst/>
          </a:prstGeom>
        </p:spPr>
      </p:pic>
      <p:pic>
        <p:nvPicPr>
          <p:cNvPr id="12" name="รูปภาพ 11" descr="top.svg.m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1520" y="1412776"/>
            <a:ext cx="1523810" cy="2600000"/>
          </a:xfrm>
          <a:prstGeom prst="rect">
            <a:avLst/>
          </a:prstGeom>
        </p:spPr>
      </p:pic>
      <p:pic>
        <p:nvPicPr>
          <p:cNvPr id="13" name="รูปภาพ 12" descr="tsm.svg.m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52120" y="1412776"/>
            <a:ext cx="1523810" cy="2512381"/>
          </a:xfrm>
          <a:prstGeom prst="rect">
            <a:avLst/>
          </a:prstGeom>
        </p:spPr>
      </p:pic>
      <p:pic>
        <p:nvPicPr>
          <p:cNvPr id="14" name="รูปภาพ 13" descr="tss.svg.m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1720" y="1412776"/>
            <a:ext cx="1523810" cy="2472381"/>
          </a:xfrm>
          <a:prstGeom prst="rect">
            <a:avLst/>
          </a:prstGeom>
        </p:spPr>
      </p:pic>
      <p:pic>
        <p:nvPicPr>
          <p:cNvPr id="15" name="รูปภาพ 14" descr="lamloei2-A4.ti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07-06_23123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908720"/>
            <a:ext cx="2070660" cy="2664296"/>
          </a:xfrm>
          <a:prstGeom prst="rect">
            <a:avLst/>
          </a:prstGeom>
        </p:spPr>
      </p:pic>
      <p:pic>
        <p:nvPicPr>
          <p:cNvPr id="5" name="รูปภาพ 4" descr="2017-07-06_231756.png"/>
          <p:cNvPicPr>
            <a:picLocks noChangeAspect="1"/>
          </p:cNvPicPr>
          <p:nvPr/>
        </p:nvPicPr>
        <p:blipFill>
          <a:blip r:embed="rId3" cstate="print"/>
          <a:srcRect t="4538" b="12736"/>
          <a:stretch>
            <a:fillRect/>
          </a:stretch>
        </p:blipFill>
        <p:spPr>
          <a:xfrm>
            <a:off x="1043608" y="3761656"/>
            <a:ext cx="1838095" cy="3096344"/>
          </a:xfrm>
          <a:prstGeom prst="rect">
            <a:avLst/>
          </a:prstGeom>
        </p:spPr>
      </p:pic>
      <p:pic>
        <p:nvPicPr>
          <p:cNvPr id="6" name="รูปภาพ 5" descr="2017-07-06_23195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1880" y="188640"/>
            <a:ext cx="4776391" cy="2338521"/>
          </a:xfrm>
          <a:prstGeom prst="rect">
            <a:avLst/>
          </a:prstGeom>
        </p:spPr>
      </p:pic>
      <p:pic>
        <p:nvPicPr>
          <p:cNvPr id="7" name="รูปภาพ 6" descr="2017-07-06_2320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1880" y="2636912"/>
            <a:ext cx="4032448" cy="2600123"/>
          </a:xfrm>
          <a:prstGeom prst="rect">
            <a:avLst/>
          </a:prstGeom>
        </p:spPr>
      </p:pic>
      <p:pic>
        <p:nvPicPr>
          <p:cNvPr id="8" name="รูปภาพ 7" descr="2017-07-06_232159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1880" y="5286571"/>
            <a:ext cx="3390476" cy="15714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31640" y="404664"/>
            <a:ext cx="2105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Package</a:t>
            </a:r>
            <a:endParaRPr lang="th-TH" dirty="0"/>
          </a:p>
        </p:txBody>
      </p:sp>
      <p:pic>
        <p:nvPicPr>
          <p:cNvPr id="10" name="รูปภาพ 9" descr="lamloei2-A4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 descr="2017-07-06_2325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6016" y="188640"/>
            <a:ext cx="2520280" cy="3049687"/>
          </a:xfrm>
          <a:prstGeom prst="rect">
            <a:avLst/>
          </a:prstGeom>
        </p:spPr>
      </p:pic>
      <p:pic>
        <p:nvPicPr>
          <p:cNvPr id="6" name="รูปภาพ 5" descr="2017-07-06_23283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762" y="3356992"/>
            <a:ext cx="4495238" cy="3219048"/>
          </a:xfrm>
          <a:prstGeom prst="rect">
            <a:avLst/>
          </a:prstGeom>
        </p:spPr>
      </p:pic>
      <p:pic>
        <p:nvPicPr>
          <p:cNvPr id="7" name="รูปภาพ 6" descr="2017-07-06_23413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656" y="260648"/>
            <a:ext cx="2695238" cy="4733334"/>
          </a:xfrm>
          <a:prstGeom prst="rect">
            <a:avLst/>
          </a:prstGeom>
        </p:spPr>
      </p:pic>
      <p:sp>
        <p:nvSpPr>
          <p:cNvPr id="8" name="สี่เหลี่ยมผืนผ้า 7"/>
          <p:cNvSpPr/>
          <p:nvPr/>
        </p:nvSpPr>
        <p:spPr>
          <a:xfrm>
            <a:off x="1619672" y="3645024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619672" y="4149080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วงรี 9"/>
          <p:cNvSpPr/>
          <p:nvPr/>
        </p:nvSpPr>
        <p:spPr>
          <a:xfrm>
            <a:off x="5364088" y="6093296"/>
            <a:ext cx="273630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รูปภาพ 10" descr="lamloei2-A4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07-06_23304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736" y="0"/>
            <a:ext cx="2609015" cy="3356992"/>
          </a:xfrm>
          <a:prstGeom prst="rect">
            <a:avLst/>
          </a:prstGeom>
        </p:spPr>
      </p:pic>
      <p:pic>
        <p:nvPicPr>
          <p:cNvPr id="5" name="รูปภาพ 4" descr="2017-07-06_23334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5736" y="2996952"/>
            <a:ext cx="6780028" cy="3613368"/>
          </a:xfrm>
          <a:prstGeom prst="rect">
            <a:avLst/>
          </a:prstGeom>
        </p:spPr>
      </p:pic>
      <p:sp>
        <p:nvSpPr>
          <p:cNvPr id="6" name="วงรี 5"/>
          <p:cNvSpPr/>
          <p:nvPr/>
        </p:nvSpPr>
        <p:spPr>
          <a:xfrm>
            <a:off x="4932040" y="6021288"/>
            <a:ext cx="223224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วงรี 6"/>
          <p:cNvSpPr/>
          <p:nvPr/>
        </p:nvSpPr>
        <p:spPr>
          <a:xfrm>
            <a:off x="2267744" y="3933056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251520" y="980728"/>
            <a:ext cx="1902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Device</a:t>
            </a:r>
            <a:endParaRPr lang="th-TH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602128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แล้วบันทึก</a:t>
            </a:r>
            <a:endParaRPr lang="th-TH" dirty="0"/>
          </a:p>
        </p:txBody>
      </p:sp>
      <p:pic>
        <p:nvPicPr>
          <p:cNvPr id="10" name="รูปภาพ 9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07-06_23372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3728" y="332656"/>
            <a:ext cx="2533334" cy="1838095"/>
          </a:xfrm>
          <a:prstGeom prst="rect">
            <a:avLst/>
          </a:prstGeom>
        </p:spPr>
      </p:pic>
      <p:pic>
        <p:nvPicPr>
          <p:cNvPr id="5" name="รูปภาพ 4" descr="2017-07-06_23445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2492896"/>
            <a:ext cx="3698026" cy="3528392"/>
          </a:xfrm>
          <a:prstGeom prst="rect">
            <a:avLst/>
          </a:prstGeom>
        </p:spPr>
      </p:pic>
      <p:pic>
        <p:nvPicPr>
          <p:cNvPr id="6" name="รูปภาพ 5" descr="656b18bf16c994c94b79509fbb8349c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548680"/>
            <a:ext cx="2808312" cy="2808312"/>
          </a:xfrm>
          <a:prstGeom prst="rect">
            <a:avLst/>
          </a:prstGeom>
        </p:spPr>
      </p:pic>
      <p:pic>
        <p:nvPicPr>
          <p:cNvPr id="7" name="รูปภาพ 6" descr="8ec259aefc2ccef9898527795df5c99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64088" y="3573016"/>
            <a:ext cx="2808312" cy="2808312"/>
          </a:xfrm>
          <a:prstGeom prst="rect">
            <a:avLst/>
          </a:prstGeom>
        </p:spPr>
      </p:pic>
      <p:pic>
        <p:nvPicPr>
          <p:cNvPr id="8" name="รูปภาพ 7" descr="lamloei2-A4.t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Lab6 xml</a:t>
            </a:r>
            <a:endParaRPr lang="th-TH" dirty="0"/>
          </a:p>
        </p:txBody>
      </p:sp>
      <p:pic>
        <p:nvPicPr>
          <p:cNvPr id="5" name="รูปภาพ 4" descr="2017-07-08_20161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8190" y="1352809"/>
            <a:ext cx="7247620" cy="4152381"/>
          </a:xfrm>
          <a:prstGeom prst="rect">
            <a:avLst/>
          </a:prstGeom>
        </p:spPr>
      </p:pic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43808" y="1268760"/>
            <a:ext cx="4464496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eagle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1772816"/>
            <a:ext cx="4248472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drawing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3059832" y="2276872"/>
            <a:ext cx="13174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settings</a:t>
            </a:r>
            <a:endParaRPr lang="th-TH" dirty="0"/>
          </a:p>
        </p:txBody>
      </p:sp>
      <p:sp>
        <p:nvSpPr>
          <p:cNvPr id="6" name="TextBox 5"/>
          <p:cNvSpPr txBox="1"/>
          <p:nvPr/>
        </p:nvSpPr>
        <p:spPr>
          <a:xfrm>
            <a:off x="3059832" y="2924944"/>
            <a:ext cx="102669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layers</a:t>
            </a:r>
            <a:endParaRPr lang="th-TH" dirty="0"/>
          </a:p>
        </p:txBody>
      </p:sp>
      <p:sp>
        <p:nvSpPr>
          <p:cNvPr id="8" name="TextBox 7"/>
          <p:cNvSpPr txBox="1"/>
          <p:nvPr/>
        </p:nvSpPr>
        <p:spPr>
          <a:xfrm>
            <a:off x="3059832" y="3645024"/>
            <a:ext cx="3096344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Library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491880" y="4149080"/>
            <a:ext cx="151086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packages</a:t>
            </a:r>
            <a:endParaRPr lang="th-TH" dirty="0"/>
          </a:p>
        </p:txBody>
      </p:sp>
      <p:sp>
        <p:nvSpPr>
          <p:cNvPr id="10" name="TextBox 9"/>
          <p:cNvSpPr txBox="1"/>
          <p:nvPr/>
        </p:nvSpPr>
        <p:spPr>
          <a:xfrm>
            <a:off x="3491880" y="4725144"/>
            <a:ext cx="136922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symbols</a:t>
            </a:r>
            <a:endParaRPr lang="th-TH" dirty="0"/>
          </a:p>
        </p:txBody>
      </p:sp>
      <p:sp>
        <p:nvSpPr>
          <p:cNvPr id="11" name="TextBox 10"/>
          <p:cNvSpPr txBox="1"/>
          <p:nvPr/>
        </p:nvSpPr>
        <p:spPr>
          <a:xfrm>
            <a:off x="3491880" y="5301208"/>
            <a:ext cx="12649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devices</a:t>
            </a:r>
            <a:endParaRPr lang="th-TH" dirty="0"/>
          </a:p>
        </p:txBody>
      </p:sp>
      <p:sp>
        <p:nvSpPr>
          <p:cNvPr id="1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th-TH" dirty="0" smtClean="0"/>
              <a:t>โครงสร้าง </a:t>
            </a:r>
            <a:r>
              <a:rPr lang="en-US" dirty="0" smtClean="0"/>
              <a:t>xml </a:t>
            </a:r>
            <a:r>
              <a:rPr lang="th-TH" dirty="0" smtClean="0"/>
              <a:t>ของ </a:t>
            </a:r>
            <a:r>
              <a:rPr lang="en-US" dirty="0" smtClean="0"/>
              <a:t>library</a:t>
            </a:r>
            <a:endParaRPr lang="th-TH" dirty="0"/>
          </a:p>
        </p:txBody>
      </p:sp>
      <p:pic>
        <p:nvPicPr>
          <p:cNvPr id="13" name="รูปภาพ 12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467544" y="27809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Q &amp; A</a:t>
            </a:r>
            <a:endParaRPr kumimoji="0" lang="th-TH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60648"/>
            <a:ext cx="7560840" cy="5544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ุดรูปแบบของ Office">
  <a:themeElements>
    <a:clrScheme name="สำนักงา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สำนักงา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สำนักงา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853</Words>
  <Application>Microsoft Office PowerPoint</Application>
  <PresentationFormat>นำเสนอทางหน้าจอ (4:3)</PresentationFormat>
  <Paragraphs>277</Paragraphs>
  <Slides>97</Slides>
  <Notes>0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97</vt:i4>
      </vt:variant>
    </vt:vector>
  </HeadingPairs>
  <TitlesOfParts>
    <vt:vector size="98" baseType="lpstr">
      <vt:lpstr>ชุดรูปแบบของ Office</vt:lpstr>
      <vt:lpstr>ภาพนิ่ง 1</vt:lpstr>
      <vt:lpstr>ภาพนิ่ง 2</vt:lpstr>
      <vt:lpstr>Lamloei ทำเกี่ยวกับอะไร?</vt:lpstr>
      <vt:lpstr>ภาพนิ่ง 4</vt:lpstr>
      <vt:lpstr>เอกสารกำกับโรงงาน มีอะไรบ้าง?</vt:lpstr>
      <vt:lpstr>Products</vt:lpstr>
      <vt:lpstr>ตามสไตล์ Maker คืออะไร?</vt:lpstr>
      <vt:lpstr>NodeWiFi Schematic</vt:lpstr>
      <vt:lpstr>NodeWiFi Gerber</vt:lpstr>
      <vt:lpstr>NodeWiFi BOM</vt:lpstr>
      <vt:lpstr>Testrun</vt:lpstr>
      <vt:lpstr>เราจะเขียนเอกสารกำกับนั้นอย่างไร?</vt:lpstr>
      <vt:lpstr>https://www.autodesk.com/products/eagle/overview</vt:lpstr>
      <vt:lpstr>Download</vt:lpstr>
      <vt:lpstr>ภาพนิ่ง 15</vt:lpstr>
      <vt:lpstr>ทำไมถึงเลือกใช้ Eagle?</vt:lpstr>
      <vt:lpstr>PCB FAB</vt:lpstr>
      <vt:lpstr>PCB Software</vt:lpstr>
      <vt:lpstr>Vendor BOM</vt:lpstr>
      <vt:lpstr>โปรแกรมที่ต้องใช้</vt:lpstr>
      <vt:lpstr>Subscribe</vt:lpstr>
      <vt:lpstr>ftp://ftp.cadsoft.de/eagle/program/7.7/</vt:lpstr>
      <vt:lpstr>Eagle Document</vt:lpstr>
      <vt:lpstr>https://sourceforge.net/projects/gerbv/files/</vt:lpstr>
      <vt:lpstr>Eagle Control Panel</vt:lpstr>
      <vt:lpstr>Control Panel Menu</vt:lpstr>
      <vt:lpstr>Eagle Folder</vt:lpstr>
      <vt:lpstr>คำศัพท์</vt:lpstr>
      <vt:lpstr>Projects</vt:lpstr>
      <vt:lpstr>Examples</vt:lpstr>
      <vt:lpstr>Home &gt; Get Started Now &gt; Select a file on your computer</vt:lpstr>
      <vt:lpstr>oshpark</vt:lpstr>
      <vt:lpstr>pcbs</vt:lpstr>
      <vt:lpstr>Break;</vt:lpstr>
      <vt:lpstr>New Project</vt:lpstr>
      <vt:lpstr>Save Schematic</vt:lpstr>
      <vt:lpstr>New Board</vt:lpstr>
      <vt:lpstr>Lab 2 สร้าง sch กับ brd ที่ชื่อเหมือนกัน อยู่ภายใต้ project เดียวกัน</vt:lpstr>
      <vt:lpstr>Control Panel</vt:lpstr>
      <vt:lpstr>Schematic</vt:lpstr>
      <vt:lpstr>Board</vt:lpstr>
      <vt:lpstr>Control Panel &gt; Options &gt; Directories… </vt:lpstr>
      <vt:lpstr>Control Panel &gt; Options &gt; User interface</vt:lpstr>
      <vt:lpstr>Sch &gt; Options &gt; Set…</vt:lpstr>
      <vt:lpstr>Sch Button  &amp; Brd Button</vt:lpstr>
      <vt:lpstr>Lab 3 คัดลอก lbr, dru, cam</vt:lpstr>
      <vt:lpstr>Control panel จะมีรายชื่อเพิ่มขึ้นมา</vt:lpstr>
      <vt:lpstr>Use all Libraries</vt:lpstr>
      <vt:lpstr>เปิดใช้ lbr ที่จำเป็น</vt:lpstr>
      <vt:lpstr>Lab 4 สร้าง relay module</vt:lpstr>
      <vt:lpstr>Lab4 Schematic &gt; Edit &gt; Add…</vt:lpstr>
      <vt:lpstr>Show Grid</vt:lpstr>
      <vt:lpstr>Pin Grid</vt:lpstr>
      <vt:lpstr>เพิ่มอุปกรณ์</vt:lpstr>
      <vt:lpstr>Lab 5 เรียงอุปกรณ์</vt:lpstr>
      <vt:lpstr>ภาพนิ่ง 56</vt:lpstr>
      <vt:lpstr>Lab 6 ลากเส้นโดยใช้ Net</vt:lpstr>
      <vt:lpstr>เรียงอุปกรณ์บนบอร์ด</vt:lpstr>
      <vt:lpstr>layer</vt:lpstr>
      <vt:lpstr>ลากเส้น Route</vt:lpstr>
      <vt:lpstr>ตรวจลากครบทุกเส้น length.ulp</vt:lpstr>
      <vt:lpstr>Lab 7 ทำขอบบอร์ด</vt:lpstr>
      <vt:lpstr>Lab 8 ลบส่วนไม่ใช้งาน</vt:lpstr>
      <vt:lpstr>ลงรายละเอียด</vt:lpstr>
      <vt:lpstr>ใส่ Ground Plane</vt:lpstr>
      <vt:lpstr>ตรวจ DRU oshpark-2layer.dru</vt:lpstr>
      <vt:lpstr>Lab 9 Gen CAM file</vt:lpstr>
      <vt:lpstr>คลิกปุ่ม CAM Processor</vt:lpstr>
      <vt:lpstr>File &gt; Open &gt; Job…</vt:lpstr>
      <vt:lpstr>Process Job</vt:lpstr>
      <vt:lpstr>CAM File</vt:lpstr>
      <vt:lpstr>ตรวจด้วย Gerbv</vt:lpstr>
      <vt:lpstr>Zip cam file</vt:lpstr>
      <vt:lpstr>Lab 10 Check oshpark</vt:lpstr>
      <vt:lpstr>Lab 11 BOM File</vt:lpstr>
      <vt:lpstr>เลือก CSV แล้ว Save</vt:lpstr>
      <vt:lpstr>ภาพนิ่ง 77</vt:lpstr>
      <vt:lpstr>sep=;</vt:lpstr>
      <vt:lpstr>เปิด csv ด้วย Excel</vt:lpstr>
      <vt:lpstr>Lab12 เปิด bom template</vt:lpstr>
      <vt:lpstr>Lab13 ค้นหา bom</vt:lpstr>
      <vt:lpstr>Bom.xlsx</vt:lpstr>
      <vt:lpstr>สรุป</vt:lpstr>
      <vt:lpstr>ภาพนิ่ง 84</vt:lpstr>
      <vt:lpstr>ภาพนิ่ง 85</vt:lpstr>
      <vt:lpstr>Lab 5 เพิ่ม Logo</vt:lpstr>
      <vt:lpstr>Library</vt:lpstr>
      <vt:lpstr>File &gt; New &gt; Library</vt:lpstr>
      <vt:lpstr>ภาพนิ่ง 89</vt:lpstr>
      <vt:lpstr>ภาพนิ่ง 90</vt:lpstr>
      <vt:lpstr>ภาพนิ่ง 91</vt:lpstr>
      <vt:lpstr>ภาพนิ่ง 92</vt:lpstr>
      <vt:lpstr>ภาพนิ่ง 93</vt:lpstr>
      <vt:lpstr>Lab6 xml</vt:lpstr>
      <vt:lpstr>โครงสร้าง xml ของ library</vt:lpstr>
      <vt:lpstr>ภาพนิ่ง 96</vt:lpstr>
      <vt:lpstr>ภาพนิ่ง 97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ภาพนิ่ง 1</dc:title>
  <dc:creator>admin</dc:creator>
  <cp:lastModifiedBy>admin</cp:lastModifiedBy>
  <cp:revision>53</cp:revision>
  <dcterms:created xsi:type="dcterms:W3CDTF">2017-08-25T08:34:00Z</dcterms:created>
  <dcterms:modified xsi:type="dcterms:W3CDTF">2018-05-09T17:36:38Z</dcterms:modified>
</cp:coreProperties>
</file>